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bin" panose="020B0604020202020204" charset="0"/>
      <p:regular r:id="rId11"/>
      <p:bold r:id="rId12"/>
      <p:italic r:id="rId13"/>
      <p:boldItalic r:id="rId14"/>
    </p:embeddedFont>
    <p:embeddedFont>
      <p:font typeface="Georgia" panose="02040502050405020303" pitchFamily="18"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7" d="100"/>
          <a:sy n="77" d="100"/>
        </p:scale>
        <p:origin x="198"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244874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666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Propeller was founded in 2009 to harness the energy of entrepreneurs after Hurricane Katrina. We have been operating out of our building in Broadmoor since 2013 and have upwards of 80 companies, entrepreneurs, and organizations that work out of the space. In addition to providing a great workspace for local innovators in the city, we also support them through our year-long programming that focuses on education, public health, food security, and water management. I work directly in the water sector and am excited to share the opportunities that we offer today.</a:t>
            </a:r>
          </a:p>
        </p:txBody>
      </p:sp>
    </p:spTree>
    <p:extLst>
      <p:ext uri="{BB962C8B-B14F-4D97-AF65-F5344CB8AC3E}">
        <p14:creationId xmlns:p14="http://schemas.microsoft.com/office/powerpoint/2010/main" val="57045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a:lnSpc>
                <a:spcPct val="138000"/>
              </a:lnSpc>
              <a:spcBef>
                <a:spcPts val="0"/>
              </a:spcBef>
              <a:buClr>
                <a:schemeClr val="dk1"/>
              </a:buClr>
              <a:buSzPct val="100000"/>
              <a:buFont typeface="Georgia"/>
            </a:pPr>
            <a:r>
              <a:rPr lang="en-US">
                <a:solidFill>
                  <a:schemeClr val="dk1"/>
                </a:solidFill>
                <a:latin typeface="Georgia"/>
                <a:ea typeface="Georgia"/>
                <a:cs typeface="Georgia"/>
                <a:sym typeface="Georgia"/>
              </a:rPr>
              <a:t>Propeller’s Water Strategies:</a:t>
            </a:r>
          </a:p>
          <a:p>
            <a:pPr marL="914400" lvl="0" indent="-298450">
              <a:lnSpc>
                <a:spcPct val="138000"/>
              </a:lnSpc>
              <a:spcBef>
                <a:spcPts val="0"/>
              </a:spcBef>
              <a:buClr>
                <a:schemeClr val="dk1"/>
              </a:buClr>
              <a:buSzPct val="100000"/>
              <a:buFont typeface="Georgia"/>
              <a:buAutoNum type="arabicPeriod"/>
            </a:pPr>
            <a:r>
              <a:rPr lang="en-US">
                <a:solidFill>
                  <a:schemeClr val="dk1"/>
                </a:solidFill>
                <a:highlight>
                  <a:srgbClr val="FFFFFF"/>
                </a:highlight>
                <a:latin typeface="Georgia"/>
                <a:ea typeface="Georgia"/>
                <a:cs typeface="Georgia"/>
                <a:sym typeface="Georgia"/>
              </a:rPr>
              <a:t>Coastal Restoration: Rebuilding efforts, including innovation in use of sediment, man-made barrier island building (future), mitigation and restoration of wetlands.</a:t>
            </a:r>
          </a:p>
          <a:p>
            <a:pPr marL="914400" lvl="0" indent="-298450">
              <a:lnSpc>
                <a:spcPct val="138000"/>
              </a:lnSpc>
              <a:spcBef>
                <a:spcPts val="0"/>
              </a:spcBef>
              <a:buClr>
                <a:schemeClr val="dk1"/>
              </a:buClr>
              <a:buSzPct val="100000"/>
              <a:buFont typeface="Georgia"/>
              <a:buAutoNum type="arabicPeriod"/>
            </a:pPr>
            <a:r>
              <a:rPr lang="en-US">
                <a:solidFill>
                  <a:schemeClr val="dk1"/>
                </a:solidFill>
                <a:highlight>
                  <a:srgbClr val="FFFFFF"/>
                </a:highlight>
                <a:latin typeface="Georgia"/>
                <a:ea typeface="Georgia"/>
                <a:cs typeface="Georgia"/>
                <a:sym typeface="Georgia"/>
              </a:rPr>
              <a:t>Initiatives for rainwater and runoff management:</a:t>
            </a:r>
          </a:p>
          <a:p>
            <a:pPr marL="1371600" lvl="0" indent="-298450">
              <a:lnSpc>
                <a:spcPct val="138000"/>
              </a:lnSpc>
              <a:spcBef>
                <a:spcPts val="0"/>
              </a:spcBef>
              <a:buClr>
                <a:schemeClr val="dk1"/>
              </a:buClr>
              <a:buSzPct val="100000"/>
              <a:buFont typeface="Georgia"/>
            </a:pPr>
            <a:r>
              <a:rPr lang="en-US">
                <a:solidFill>
                  <a:schemeClr val="dk1"/>
                </a:solidFill>
                <a:highlight>
                  <a:srgbClr val="FFFFFF"/>
                </a:highlight>
                <a:latin typeface="Georgia"/>
                <a:ea typeface="Georgia"/>
                <a:cs typeface="Georgia"/>
                <a:sym typeface="Georgia"/>
              </a:rPr>
              <a:t>Slowing stormwater (Green Infrastructure) by using bio-retention and infiltration strategies, including rain gardens and bio-swales;</a:t>
            </a:r>
          </a:p>
          <a:p>
            <a:pPr marL="1371600" lvl="0" indent="-298450">
              <a:lnSpc>
                <a:spcPct val="138000"/>
              </a:lnSpc>
              <a:spcBef>
                <a:spcPts val="0"/>
              </a:spcBef>
              <a:buClr>
                <a:schemeClr val="dk1"/>
              </a:buClr>
              <a:buSzPct val="100000"/>
              <a:buFont typeface="Georgia"/>
            </a:pPr>
            <a:r>
              <a:rPr lang="en-US">
                <a:solidFill>
                  <a:schemeClr val="dk1"/>
                </a:solidFill>
                <a:highlight>
                  <a:srgbClr val="FFFFFF"/>
                </a:highlight>
                <a:latin typeface="Georgia"/>
                <a:ea typeface="Georgia"/>
                <a:cs typeface="Georgia"/>
                <a:sym typeface="Georgia"/>
              </a:rPr>
              <a:t>Storing stormwater.</a:t>
            </a:r>
          </a:p>
          <a:p>
            <a:pPr marL="914400" lvl="0" indent="-298450">
              <a:lnSpc>
                <a:spcPct val="138000"/>
              </a:lnSpc>
              <a:spcBef>
                <a:spcPts val="0"/>
              </a:spcBef>
              <a:buClr>
                <a:schemeClr val="dk1"/>
              </a:buClr>
              <a:buSzPct val="100000"/>
              <a:buFont typeface="Georgia"/>
              <a:buAutoNum type="arabicPeriod"/>
            </a:pPr>
            <a:r>
              <a:rPr lang="en-US">
                <a:solidFill>
                  <a:schemeClr val="dk1"/>
                </a:solidFill>
                <a:highlight>
                  <a:srgbClr val="FFFFFF"/>
                </a:highlight>
                <a:latin typeface="Georgia"/>
                <a:ea typeface="Georgia"/>
                <a:cs typeface="Georgia"/>
                <a:sym typeface="Georgia"/>
              </a:rPr>
              <a:t>Water quality improvement and monitoring projects.</a:t>
            </a:r>
          </a:p>
          <a:p>
            <a:pPr marL="914400" lvl="0" indent="-298450">
              <a:lnSpc>
                <a:spcPct val="138000"/>
              </a:lnSpc>
              <a:spcBef>
                <a:spcPts val="0"/>
              </a:spcBef>
              <a:buClr>
                <a:schemeClr val="dk1"/>
              </a:buClr>
              <a:buSzPct val="100000"/>
              <a:buFont typeface="Georgia"/>
              <a:buAutoNum type="arabicPeriod"/>
            </a:pPr>
            <a:r>
              <a:rPr lang="en-US">
                <a:solidFill>
                  <a:schemeClr val="dk1"/>
                </a:solidFill>
                <a:highlight>
                  <a:srgbClr val="FFFFFF"/>
                </a:highlight>
                <a:latin typeface="Georgia"/>
                <a:ea typeface="Georgia"/>
                <a:cs typeface="Georgia"/>
                <a:sym typeface="Georgia"/>
              </a:rPr>
              <a:t>Maritime industries.</a:t>
            </a:r>
          </a:p>
          <a:p>
            <a:pPr marL="914400" lvl="0" indent="-298450">
              <a:lnSpc>
                <a:spcPct val="115000"/>
              </a:lnSpc>
              <a:spcBef>
                <a:spcPts val="0"/>
              </a:spcBef>
              <a:buClr>
                <a:schemeClr val="dk1"/>
              </a:buClr>
              <a:buSzPct val="100000"/>
              <a:buFont typeface="Georgia"/>
              <a:buAutoNum type="arabicPeriod"/>
            </a:pPr>
            <a:r>
              <a:rPr lang="en-US">
                <a:solidFill>
                  <a:schemeClr val="dk1"/>
                </a:solidFill>
                <a:highlight>
                  <a:srgbClr val="FFFFFF"/>
                </a:highlight>
                <a:latin typeface="Georgia"/>
                <a:ea typeface="Georgia"/>
                <a:cs typeface="Georgia"/>
                <a:sym typeface="Georgia"/>
              </a:rPr>
              <a:t>Local water economy with a specific focus on equity and inclusion: Initiatives include workforce development efforts for LMI and minority workers, fisheries, and resilience/relocation of coastal communities.</a:t>
            </a:r>
          </a:p>
          <a:p>
            <a:pPr lvl="0">
              <a:spcBef>
                <a:spcPts val="0"/>
              </a:spcBef>
              <a:buNone/>
            </a:pPr>
            <a:endParaRPr/>
          </a:p>
        </p:txBody>
      </p:sp>
    </p:spTree>
    <p:extLst>
      <p:ext uri="{BB962C8B-B14F-4D97-AF65-F5344CB8AC3E}">
        <p14:creationId xmlns:p14="http://schemas.microsoft.com/office/powerpoint/2010/main" val="44705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endParaRPr>
              <a:solidFill>
                <a:schemeClr val="dk1"/>
              </a:solidFill>
              <a:highlight>
                <a:srgbClr val="FFFFFF"/>
              </a:highlight>
              <a:latin typeface="Georgia"/>
              <a:ea typeface="Georgia"/>
              <a:cs typeface="Georgia"/>
              <a:sym typeface="Georgia"/>
            </a:endParaRPr>
          </a:p>
          <a:p>
            <a:pPr lvl="0" rtl="0">
              <a:spcBef>
                <a:spcPts val="0"/>
              </a:spcBef>
              <a:buNone/>
            </a:pPr>
            <a:endParaRPr/>
          </a:p>
        </p:txBody>
      </p:sp>
    </p:spTree>
    <p:extLst>
      <p:ext uri="{BB962C8B-B14F-4D97-AF65-F5344CB8AC3E}">
        <p14:creationId xmlns:p14="http://schemas.microsoft.com/office/powerpoint/2010/main" val="204942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endParaRPr>
              <a:solidFill>
                <a:schemeClr val="dk1"/>
              </a:solidFill>
              <a:highlight>
                <a:srgbClr val="FFFFFF"/>
              </a:highlight>
              <a:latin typeface="Georgia"/>
              <a:ea typeface="Georgia"/>
              <a:cs typeface="Georgia"/>
              <a:sym typeface="Georgia"/>
            </a:endParaRPr>
          </a:p>
          <a:p>
            <a:pPr lvl="0" rtl="0">
              <a:spcBef>
                <a:spcPts val="0"/>
              </a:spcBef>
              <a:buNone/>
            </a:pPr>
            <a:endParaRPr/>
          </a:p>
        </p:txBody>
      </p:sp>
    </p:spTree>
    <p:extLst>
      <p:ext uri="{BB962C8B-B14F-4D97-AF65-F5344CB8AC3E}">
        <p14:creationId xmlns:p14="http://schemas.microsoft.com/office/powerpoint/2010/main" val="357767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endParaRPr>
              <a:solidFill>
                <a:schemeClr val="dk1"/>
              </a:solidFill>
              <a:highlight>
                <a:srgbClr val="FFFFFF"/>
              </a:highlight>
              <a:latin typeface="Georgia"/>
              <a:ea typeface="Georgia"/>
              <a:cs typeface="Georgia"/>
              <a:sym typeface="Georgia"/>
            </a:endParaRPr>
          </a:p>
          <a:p>
            <a:pPr lvl="0" rtl="0">
              <a:spcBef>
                <a:spcPts val="0"/>
              </a:spcBef>
              <a:buNone/>
            </a:pPr>
            <a:endParaRPr/>
          </a:p>
        </p:txBody>
      </p:sp>
    </p:spTree>
    <p:extLst>
      <p:ext uri="{BB962C8B-B14F-4D97-AF65-F5344CB8AC3E}">
        <p14:creationId xmlns:p14="http://schemas.microsoft.com/office/powerpoint/2010/main" val="2987583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5296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70764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839787" y="457200"/>
            <a:ext cx="3932100"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Shape 16"/>
          <p:cNvSpPr>
            <a:spLocks noGrp="1"/>
          </p:cNvSpPr>
          <p:nvPr>
            <p:ph type="pic" idx="2"/>
          </p:nvPr>
        </p:nvSpPr>
        <p:spPr>
          <a:xfrm>
            <a:off x="5183187" y="987425"/>
            <a:ext cx="6172200" cy="4873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body" idx="1"/>
          </p:nvPr>
        </p:nvSpPr>
        <p:spPr>
          <a:xfrm>
            <a:off x="839787" y="2057400"/>
            <a:ext cx="3932100"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9207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txBox="1">
            <a:spLocks noGrp="1"/>
          </p:cNvSpPr>
          <p:nvPr>
            <p:ph type="body" idx="1"/>
          </p:nvPr>
        </p:nvSpPr>
        <p:spPr>
          <a:xfrm rot="5400000">
            <a:off x="3920400" y="-1256575"/>
            <a:ext cx="4351200" cy="10515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133400" y="1956625"/>
            <a:ext cx="5811900" cy="26289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9" name="Shape 79"/>
          <p:cNvSpPr txBox="1">
            <a:spLocks noGrp="1"/>
          </p:cNvSpPr>
          <p:nvPr>
            <p:ph type="body" idx="1"/>
          </p:nvPr>
        </p:nvSpPr>
        <p:spPr>
          <a:xfrm rot="5400000">
            <a:off x="1799400" y="-596075"/>
            <a:ext cx="5811900" cy="77343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9207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778425" y="1548362"/>
            <a:ext cx="10515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1524000" y="1122362"/>
            <a:ext cx="9144000" cy="23877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subTitle" idx="1"/>
          </p:nvPr>
        </p:nvSpPr>
        <p:spPr>
          <a:xfrm>
            <a:off x="1524000" y="3602037"/>
            <a:ext cx="9144000" cy="16557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1850" y="1709738"/>
            <a:ext cx="10515600" cy="28527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831850" y="4589462"/>
            <a:ext cx="10515600" cy="1500300"/>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9207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838200" y="1825625"/>
            <a:ext cx="5181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6172200" y="1825625"/>
            <a:ext cx="5181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839787"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839787" y="1681163"/>
            <a:ext cx="51579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839787" y="2505075"/>
            <a:ext cx="51579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6172200" y="1681163"/>
            <a:ext cx="51831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6172200" y="2505075"/>
            <a:ext cx="51831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9207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39787" y="457200"/>
            <a:ext cx="3932100"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6" name="Shape 66"/>
          <p:cNvSpPr txBox="1">
            <a:spLocks noGrp="1"/>
          </p:cNvSpPr>
          <p:nvPr>
            <p:ph type="body" idx="1"/>
          </p:nvPr>
        </p:nvSpPr>
        <p:spPr>
          <a:xfrm>
            <a:off x="5183187" y="987425"/>
            <a:ext cx="6172200" cy="4873500"/>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2"/>
          </p:nvPr>
        </p:nvSpPr>
        <p:spPr>
          <a:xfrm>
            <a:off x="839787" y="2057400"/>
            <a:ext cx="3932100"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778425" y="1548362"/>
            <a:ext cx="10515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10" name="Shape 10"/>
          <p:cNvPicPr preferRelativeResize="0"/>
          <p:nvPr/>
        </p:nvPicPr>
        <p:blipFill rotWithShape="1">
          <a:blip r:embed="rId13">
            <a:alphaModFix/>
          </a:blip>
          <a:srcRect/>
          <a:stretch/>
        </p:blipFill>
        <p:spPr>
          <a:xfrm>
            <a:off x="3048000" y="-40030"/>
            <a:ext cx="9144000" cy="1131600"/>
          </a:xfrm>
          <a:prstGeom prst="rect">
            <a:avLst/>
          </a:prstGeom>
          <a:noFill/>
          <a:ln>
            <a:noFill/>
          </a:ln>
        </p:spPr>
      </p:pic>
      <p:pic>
        <p:nvPicPr>
          <p:cNvPr id="11" name="Shape 11"/>
          <p:cNvPicPr preferRelativeResize="0"/>
          <p:nvPr/>
        </p:nvPicPr>
        <p:blipFill rotWithShape="1">
          <a:blip r:embed="rId14">
            <a:alphaModFix/>
          </a:blip>
          <a:srcRect/>
          <a:stretch/>
        </p:blipFill>
        <p:spPr>
          <a:xfrm>
            <a:off x="10639250" y="314285"/>
            <a:ext cx="1223100" cy="423000"/>
          </a:xfrm>
          <a:prstGeom prst="rect">
            <a:avLst/>
          </a:prstGeom>
          <a:noFill/>
          <a:ln>
            <a:noFill/>
          </a:ln>
        </p:spPr>
      </p:pic>
      <p:sp>
        <p:nvSpPr>
          <p:cNvPr id="12" name="Shape 12"/>
          <p:cNvSpPr/>
          <p:nvPr/>
        </p:nvSpPr>
        <p:spPr>
          <a:xfrm>
            <a:off x="-102877" y="-102875"/>
            <a:ext cx="10397400" cy="1257300"/>
          </a:xfrm>
          <a:prstGeom prst="rect">
            <a:avLst/>
          </a:prstGeom>
          <a:solidFill>
            <a:srgbClr val="F15A22"/>
          </a:solidFill>
          <a:ln w="76200" cap="flat" cmpd="sng">
            <a:solidFill>
              <a:srgbClr val="FFFFFF"/>
            </a:solidFill>
            <a:prstDash val="solid"/>
            <a:miter/>
            <a:headEnd type="none" w="med" len="med"/>
            <a:tailEnd type="none" w="med" len="med"/>
          </a:ln>
        </p:spPr>
        <p:txBody>
          <a:bodyPr lIns="0" tIns="0" rIns="0" bIns="0" anchor="t" anchorCtr="0">
            <a:noAutofit/>
          </a:bodyPr>
          <a:lstStyle/>
          <a:p>
            <a:pPr marL="0" marR="0" lvl="0" indent="0" algn="ctr" rtl="0">
              <a:spcBef>
                <a:spcPts val="0"/>
              </a:spcBef>
              <a:spcAft>
                <a:spcPts val="0"/>
              </a:spcAft>
              <a:buNone/>
            </a:pPr>
            <a:endParaRPr sz="2900" b="0" i="0" u="none" strike="noStrike" cap="none">
              <a:solidFill>
                <a:srgbClr val="000000"/>
              </a:solidFill>
              <a:latin typeface="Cabin"/>
              <a:ea typeface="Cabin"/>
              <a:cs typeface="Cabin"/>
              <a:sym typeface="Cabin"/>
            </a:endParaRPr>
          </a:p>
        </p:txBody>
      </p:sp>
      <p:sp>
        <p:nvSpPr>
          <p:cNvPr id="13" name="Shape 13"/>
          <p:cNvSpPr txBox="1">
            <a:spLocks noGrp="1"/>
          </p:cNvSpPr>
          <p:nvPr>
            <p:ph type="title"/>
          </p:nvPr>
        </p:nvSpPr>
        <p:spPr>
          <a:xfrm>
            <a:off x="457200" y="-9207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FFFFFF"/>
              </a:buClr>
              <a:buFont typeface="Calibri"/>
              <a:buNone/>
              <a:defRPr sz="4400" b="0" i="0" u="none" strike="noStrike" cap="none">
                <a:solidFill>
                  <a:srgbClr val="FFFFF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www.GoPropeller.org" TargetMode="External"/><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hyperlink" Target="mailto:eeckland@GoPropeller.org" TargetMode="External"/><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315653" y="4800603"/>
            <a:ext cx="5486400" cy="5673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Calibri"/>
              <a:buNone/>
            </a:pPr>
            <a:endParaRPr sz="3200" b="0" i="0" u="none" strike="noStrike" cap="none">
              <a:solidFill>
                <a:schemeClr val="dk1"/>
              </a:solidFill>
              <a:latin typeface="Calibri"/>
              <a:ea typeface="Calibri"/>
              <a:cs typeface="Calibri"/>
              <a:sym typeface="Calibri"/>
            </a:endParaRPr>
          </a:p>
        </p:txBody>
      </p:sp>
      <p:pic>
        <p:nvPicPr>
          <p:cNvPr id="88" name="Shape 88" descr="propeller-lockup-tag-orange-2c-CMYK.eps"/>
          <p:cNvPicPr preferRelativeResize="0">
            <a:picLocks noGrp="1"/>
          </p:cNvPicPr>
          <p:nvPr>
            <p:ph type="pic" idx="2"/>
          </p:nvPr>
        </p:nvPicPr>
        <p:blipFill rotWithShape="1">
          <a:blip r:embed="rId3">
            <a:alphaModFix/>
          </a:blip>
          <a:srcRect t="12500" b="12500"/>
          <a:stretch/>
        </p:blipFill>
        <p:spPr>
          <a:xfrm>
            <a:off x="0" y="-17150"/>
            <a:ext cx="12192000" cy="6943800"/>
          </a:xfrm>
          <a:prstGeom prst="rect">
            <a:avLst/>
          </a:prstGeom>
          <a:noFill/>
          <a:ln>
            <a:noFill/>
          </a:ln>
        </p:spPr>
      </p:pic>
      <p:sp>
        <p:nvSpPr>
          <p:cNvPr id="89" name="Shape 89"/>
          <p:cNvSpPr txBox="1">
            <a:spLocks noGrp="1"/>
          </p:cNvSpPr>
          <p:nvPr>
            <p:ph type="body" idx="1"/>
          </p:nvPr>
        </p:nvSpPr>
        <p:spPr>
          <a:xfrm>
            <a:off x="2090256" y="4666844"/>
            <a:ext cx="8136600" cy="18246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FFFFFF"/>
              </a:buClr>
              <a:buSzPct val="25000"/>
              <a:buFont typeface="Arial"/>
              <a:buNone/>
            </a:pPr>
            <a:r>
              <a:rPr lang="en-US" sz="4000">
                <a:solidFill>
                  <a:srgbClr val="FFFFFF"/>
                </a:solidFill>
              </a:rPr>
              <a:t>State Resources You Can Use </a:t>
            </a:r>
          </a:p>
          <a:p>
            <a:pPr marL="0" marR="0" lvl="0" indent="0" algn="ctr" rtl="0">
              <a:lnSpc>
                <a:spcPct val="90000"/>
              </a:lnSpc>
              <a:spcBef>
                <a:spcPts val="0"/>
              </a:spcBef>
              <a:spcAft>
                <a:spcPts val="0"/>
              </a:spcAft>
              <a:buClr>
                <a:srgbClr val="FFFFFF"/>
              </a:buClr>
              <a:buSzPct val="25000"/>
              <a:buFont typeface="Arial"/>
              <a:buNone/>
            </a:pPr>
            <a:r>
              <a:rPr lang="en-US" sz="4000">
                <a:solidFill>
                  <a:srgbClr val="FFFFFF"/>
                </a:solidFill>
              </a:rPr>
              <a:t>MIST Cluster Meeting</a:t>
            </a:r>
          </a:p>
          <a:p>
            <a:pPr marL="0" marR="0" lvl="0" indent="0" algn="ctr" rtl="0">
              <a:lnSpc>
                <a:spcPct val="90000"/>
              </a:lnSpc>
              <a:spcBef>
                <a:spcPts val="1000"/>
              </a:spcBef>
              <a:spcAft>
                <a:spcPts val="0"/>
              </a:spcAft>
              <a:buClr>
                <a:srgbClr val="FFFFFF"/>
              </a:buClr>
              <a:buSzPct val="25000"/>
              <a:buFont typeface="Arial"/>
              <a:buNone/>
            </a:pPr>
            <a:r>
              <a:rPr lang="en-US" sz="2800">
                <a:solidFill>
                  <a:srgbClr val="FFFFFF"/>
                </a:solidFill>
              </a:rPr>
              <a:t>August 5</a:t>
            </a:r>
            <a:r>
              <a:rPr lang="en-US" sz="2800" b="0" i="0" u="none" strike="noStrike" cap="none">
                <a:solidFill>
                  <a:srgbClr val="FFFFFF"/>
                </a:solidFill>
                <a:latin typeface="Calibri"/>
                <a:ea typeface="Calibri"/>
                <a:cs typeface="Calibri"/>
                <a:sym typeface="Calibri"/>
              </a:rPr>
              <a:t>, 2016</a:t>
            </a:r>
          </a:p>
          <a:p>
            <a:pPr marL="0" marR="0" lvl="0" indent="0" algn="l" rtl="0">
              <a:lnSpc>
                <a:spcPct val="90000"/>
              </a:lnSpc>
              <a:spcBef>
                <a:spcPts val="1000"/>
              </a:spcBef>
              <a:buClr>
                <a:srgbClr val="FFFFFF"/>
              </a:buClr>
              <a:buSzPct val="25000"/>
              <a:buFont typeface="Arial"/>
              <a:buNone/>
            </a:pPr>
            <a:endParaRPr sz="2800" b="0" i="0" u="none" strike="noStrike" cap="non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Shape 95"/>
          <p:cNvSpPr txBox="1">
            <a:spLocks noGrp="1"/>
          </p:cNvSpPr>
          <p:nvPr>
            <p:ph type="title"/>
          </p:nvPr>
        </p:nvSpPr>
        <p:spPr>
          <a:xfrm>
            <a:off x="457200" y="-15875"/>
            <a:ext cx="10515600" cy="1039800"/>
          </a:xfrm>
          <a:prstGeom prst="rect">
            <a:avLst/>
          </a:prstGeom>
        </p:spPr>
        <p:txBody>
          <a:bodyPr lIns="91425" tIns="91425" rIns="91425" bIns="91425" anchor="b" anchorCtr="0">
            <a:noAutofit/>
          </a:bodyPr>
          <a:lstStyle/>
          <a:p>
            <a:pPr lvl="0" rtl="0">
              <a:spcBef>
                <a:spcPts val="0"/>
              </a:spcBef>
              <a:buNone/>
            </a:pPr>
            <a:r>
              <a:rPr lang="en-US" sz="4400">
                <a:solidFill>
                  <a:srgbClr val="FFFFFF"/>
                </a:solidFill>
              </a:rPr>
              <a:t>About Propeller</a:t>
            </a:r>
          </a:p>
        </p:txBody>
      </p:sp>
      <p:pic>
        <p:nvPicPr>
          <p:cNvPr id="96" name="Shape 96"/>
          <p:cNvPicPr preferRelativeResize="0"/>
          <p:nvPr/>
        </p:nvPicPr>
        <p:blipFill rotWithShape="1">
          <a:blip r:embed="rId3">
            <a:alphaModFix/>
          </a:blip>
          <a:srcRect l="11730"/>
          <a:stretch/>
        </p:blipFill>
        <p:spPr>
          <a:xfrm>
            <a:off x="6226231" y="1987400"/>
            <a:ext cx="5685377" cy="3864760"/>
          </a:xfrm>
          <a:prstGeom prst="rect">
            <a:avLst/>
          </a:prstGeom>
          <a:noFill/>
          <a:ln>
            <a:noFill/>
          </a:ln>
        </p:spPr>
      </p:pic>
      <p:pic>
        <p:nvPicPr>
          <p:cNvPr id="3" name="Picture 2"/>
          <p:cNvPicPr>
            <a:picLocks noChangeAspect="1"/>
          </p:cNvPicPr>
          <p:nvPr/>
        </p:nvPicPr>
        <p:blipFill>
          <a:blip r:embed="rId4"/>
          <a:stretch>
            <a:fillRect/>
          </a:stretch>
        </p:blipFill>
        <p:spPr>
          <a:xfrm>
            <a:off x="226148" y="1981863"/>
            <a:ext cx="5805445" cy="38702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92075"/>
            <a:ext cx="10515600" cy="1325700"/>
          </a:xfrm>
          <a:prstGeom prst="rect">
            <a:avLst/>
          </a:prstGeom>
        </p:spPr>
        <p:txBody>
          <a:bodyPr lIns="91425" tIns="91425" rIns="91425" bIns="91425" anchor="ctr" anchorCtr="0">
            <a:noAutofit/>
          </a:bodyPr>
          <a:lstStyle/>
          <a:p>
            <a:pPr lvl="0">
              <a:spcBef>
                <a:spcPts val="0"/>
              </a:spcBef>
              <a:buNone/>
            </a:pPr>
            <a:r>
              <a:rPr lang="en-US">
                <a:solidFill>
                  <a:srgbClr val="FFFFFF"/>
                </a:solidFill>
              </a:rPr>
              <a:t>Water: Sector Strategies</a:t>
            </a:r>
          </a:p>
        </p:txBody>
      </p:sp>
      <p:sp>
        <p:nvSpPr>
          <p:cNvPr id="102" name="Shape 102"/>
          <p:cNvSpPr/>
          <p:nvPr/>
        </p:nvSpPr>
        <p:spPr>
          <a:xfrm>
            <a:off x="711925" y="1534737"/>
            <a:ext cx="3249300" cy="1825200"/>
          </a:xfrm>
          <a:prstGeom prst="round2SameRect">
            <a:avLst>
              <a:gd name="adj1" fmla="val 16667"/>
              <a:gd name="adj2" fmla="val 0"/>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sz="2400" b="1">
                <a:latin typeface="Georgia"/>
                <a:ea typeface="Georgia"/>
                <a:cs typeface="Georgia"/>
                <a:sym typeface="Georgia"/>
              </a:rPr>
              <a:t>Coastal Restoration</a:t>
            </a:r>
          </a:p>
        </p:txBody>
      </p:sp>
      <p:sp>
        <p:nvSpPr>
          <p:cNvPr id="103" name="Shape 103"/>
          <p:cNvSpPr/>
          <p:nvPr/>
        </p:nvSpPr>
        <p:spPr>
          <a:xfrm>
            <a:off x="4431587" y="1534737"/>
            <a:ext cx="3249300" cy="1825200"/>
          </a:xfrm>
          <a:prstGeom prst="round2SameRect">
            <a:avLst>
              <a:gd name="adj1" fmla="val 16667"/>
              <a:gd name="adj2" fmla="val 0"/>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400" b="1">
                <a:latin typeface="Georgia"/>
                <a:ea typeface="Georgia"/>
                <a:cs typeface="Georgia"/>
                <a:sym typeface="Georgia"/>
              </a:rPr>
              <a:t>Urban Water Management</a:t>
            </a:r>
          </a:p>
        </p:txBody>
      </p:sp>
      <p:sp>
        <p:nvSpPr>
          <p:cNvPr id="104" name="Shape 104"/>
          <p:cNvSpPr/>
          <p:nvPr/>
        </p:nvSpPr>
        <p:spPr>
          <a:xfrm>
            <a:off x="8227475" y="1534750"/>
            <a:ext cx="3249300" cy="1825200"/>
          </a:xfrm>
          <a:prstGeom prst="round2SameRect">
            <a:avLst>
              <a:gd name="adj1" fmla="val 16667"/>
              <a:gd name="adj2" fmla="val 0"/>
            </a:avLst>
          </a:prstGeom>
          <a:solidFill>
            <a:srgbClr val="F6B26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400" b="1">
                <a:latin typeface="Georgia"/>
                <a:ea typeface="Georgia"/>
                <a:cs typeface="Georgia"/>
                <a:sym typeface="Georgia"/>
              </a:rPr>
              <a:t>Local Water Economy*</a:t>
            </a:r>
          </a:p>
        </p:txBody>
      </p:sp>
      <p:sp>
        <p:nvSpPr>
          <p:cNvPr id="105" name="Shape 105"/>
          <p:cNvSpPr/>
          <p:nvPr/>
        </p:nvSpPr>
        <p:spPr>
          <a:xfrm>
            <a:off x="711925" y="3661062"/>
            <a:ext cx="3249300" cy="6498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sz="2000">
                <a:latin typeface="Georgia"/>
                <a:ea typeface="Georgia"/>
                <a:cs typeface="Georgia"/>
                <a:sym typeface="Georgia"/>
              </a:rPr>
              <a:t>Sediment Innovation</a:t>
            </a:r>
          </a:p>
        </p:txBody>
      </p:sp>
      <p:sp>
        <p:nvSpPr>
          <p:cNvPr id="106" name="Shape 106"/>
          <p:cNvSpPr/>
          <p:nvPr/>
        </p:nvSpPr>
        <p:spPr>
          <a:xfrm>
            <a:off x="711925" y="4459175"/>
            <a:ext cx="3249300" cy="6498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a:latin typeface="Georgia"/>
                <a:ea typeface="Georgia"/>
                <a:cs typeface="Georgia"/>
                <a:sym typeface="Georgia"/>
              </a:rPr>
              <a:t>Man-made Barrier Islands</a:t>
            </a:r>
          </a:p>
        </p:txBody>
      </p:sp>
      <p:sp>
        <p:nvSpPr>
          <p:cNvPr id="107" name="Shape 107"/>
          <p:cNvSpPr/>
          <p:nvPr/>
        </p:nvSpPr>
        <p:spPr>
          <a:xfrm>
            <a:off x="4431587" y="3643337"/>
            <a:ext cx="3249300" cy="6498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a:latin typeface="Georgia"/>
                <a:ea typeface="Georgia"/>
                <a:cs typeface="Georgia"/>
                <a:sym typeface="Georgia"/>
              </a:rPr>
              <a:t>Water Quality</a:t>
            </a:r>
          </a:p>
        </p:txBody>
      </p:sp>
      <p:sp>
        <p:nvSpPr>
          <p:cNvPr id="108" name="Shape 108"/>
          <p:cNvSpPr/>
          <p:nvPr/>
        </p:nvSpPr>
        <p:spPr>
          <a:xfrm>
            <a:off x="4431600" y="4459175"/>
            <a:ext cx="3249300" cy="7980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a:latin typeface="Georgia"/>
                <a:ea typeface="Georgia"/>
                <a:cs typeface="Georgia"/>
                <a:sym typeface="Georgia"/>
              </a:rPr>
              <a:t>Stormwater Retention </a:t>
            </a:r>
          </a:p>
          <a:p>
            <a:pPr lvl="0" algn="ctr" rtl="0">
              <a:spcBef>
                <a:spcPts val="0"/>
              </a:spcBef>
              <a:buNone/>
            </a:pPr>
            <a:r>
              <a:rPr lang="en-US" sz="2000">
                <a:latin typeface="Georgia"/>
                <a:ea typeface="Georgia"/>
                <a:cs typeface="Georgia"/>
                <a:sym typeface="Georgia"/>
              </a:rPr>
              <a:t>and Storage </a:t>
            </a:r>
          </a:p>
        </p:txBody>
      </p:sp>
      <p:sp>
        <p:nvSpPr>
          <p:cNvPr id="109" name="Shape 109"/>
          <p:cNvSpPr/>
          <p:nvPr/>
        </p:nvSpPr>
        <p:spPr>
          <a:xfrm>
            <a:off x="8227475" y="3661075"/>
            <a:ext cx="3249300" cy="6498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a:latin typeface="Georgia"/>
                <a:ea typeface="Georgia"/>
                <a:cs typeface="Georgia"/>
                <a:sym typeface="Georgia"/>
              </a:rPr>
              <a:t>Fisheries</a:t>
            </a:r>
          </a:p>
        </p:txBody>
      </p:sp>
      <p:sp>
        <p:nvSpPr>
          <p:cNvPr id="110" name="Shape 110"/>
          <p:cNvSpPr/>
          <p:nvPr/>
        </p:nvSpPr>
        <p:spPr>
          <a:xfrm>
            <a:off x="8227475" y="4459175"/>
            <a:ext cx="3249300" cy="6498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a:latin typeface="Georgia"/>
                <a:ea typeface="Georgia"/>
                <a:cs typeface="Georgia"/>
                <a:sym typeface="Georgia"/>
              </a:rPr>
              <a:t>Maritime Industries</a:t>
            </a:r>
          </a:p>
        </p:txBody>
      </p:sp>
      <p:sp>
        <p:nvSpPr>
          <p:cNvPr id="111" name="Shape 111"/>
          <p:cNvSpPr/>
          <p:nvPr/>
        </p:nvSpPr>
        <p:spPr>
          <a:xfrm>
            <a:off x="8227475" y="5275000"/>
            <a:ext cx="3249300" cy="6498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a:latin typeface="Georgia"/>
                <a:ea typeface="Georgia"/>
                <a:cs typeface="Georgia"/>
                <a:sym typeface="Georgia"/>
              </a:rPr>
              <a:t>Resettlement &amp; Resilience</a:t>
            </a:r>
          </a:p>
        </p:txBody>
      </p:sp>
      <p:sp>
        <p:nvSpPr>
          <p:cNvPr id="112" name="Shape 112"/>
          <p:cNvSpPr/>
          <p:nvPr/>
        </p:nvSpPr>
        <p:spPr>
          <a:xfrm>
            <a:off x="8227475" y="6090825"/>
            <a:ext cx="3249300" cy="6498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a:latin typeface="Georgia"/>
                <a:ea typeface="Georgia"/>
                <a:cs typeface="Georgia"/>
                <a:sym typeface="Georgia"/>
              </a:rPr>
              <a:t>Workforce Development</a:t>
            </a:r>
          </a:p>
        </p:txBody>
      </p:sp>
      <p:sp>
        <p:nvSpPr>
          <p:cNvPr id="113" name="Shape 113"/>
          <p:cNvSpPr txBox="1"/>
          <p:nvPr/>
        </p:nvSpPr>
        <p:spPr>
          <a:xfrm>
            <a:off x="262725" y="6305025"/>
            <a:ext cx="5558400" cy="435600"/>
          </a:xfrm>
          <a:prstGeom prst="rect">
            <a:avLst/>
          </a:prstGeom>
          <a:noFill/>
          <a:ln>
            <a:noFill/>
          </a:ln>
        </p:spPr>
        <p:txBody>
          <a:bodyPr lIns="91425" tIns="91425" rIns="91425" bIns="91425" anchor="t" anchorCtr="0">
            <a:noAutofit/>
          </a:bodyPr>
          <a:lstStyle/>
          <a:p>
            <a:pPr lvl="0">
              <a:spcBef>
                <a:spcPts val="0"/>
              </a:spcBef>
              <a:buNone/>
            </a:pPr>
            <a:r>
              <a:rPr lang="en-US" sz="1800" b="1">
                <a:latin typeface="Georgia"/>
                <a:ea typeface="Georgia"/>
                <a:cs typeface="Georgia"/>
                <a:sym typeface="Georgia"/>
              </a:rPr>
              <a:t>*must have equity and/or inclusion lens</a:t>
            </a:r>
          </a:p>
        </p:txBody>
      </p:sp>
      <p:sp>
        <p:nvSpPr>
          <p:cNvPr id="114" name="Shape 114"/>
          <p:cNvSpPr/>
          <p:nvPr/>
        </p:nvSpPr>
        <p:spPr>
          <a:xfrm>
            <a:off x="711925" y="5257262"/>
            <a:ext cx="3249300" cy="6498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a:latin typeface="Georgia"/>
                <a:ea typeface="Georgia"/>
                <a:cs typeface="Georgia"/>
                <a:sym typeface="Georgia"/>
              </a:rPr>
              <a:t>Wetland Mitigation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92075"/>
            <a:ext cx="10515600" cy="1325700"/>
          </a:xfrm>
          <a:prstGeom prst="rect">
            <a:avLst/>
          </a:prstGeom>
        </p:spPr>
        <p:txBody>
          <a:bodyPr lIns="91425" tIns="91425" rIns="91425" bIns="91425" anchor="ctr" anchorCtr="0">
            <a:noAutofit/>
          </a:bodyPr>
          <a:lstStyle/>
          <a:p>
            <a:pPr lvl="0" rtl="0">
              <a:spcBef>
                <a:spcPts val="0"/>
              </a:spcBef>
              <a:buNone/>
            </a:pPr>
            <a:r>
              <a:rPr lang="en-US">
                <a:solidFill>
                  <a:srgbClr val="FFFFFF"/>
                </a:solidFill>
              </a:rPr>
              <a:t>Our work in Water</a:t>
            </a:r>
          </a:p>
        </p:txBody>
      </p:sp>
      <p:pic>
        <p:nvPicPr>
          <p:cNvPr id="120" name="Shape 120"/>
          <p:cNvPicPr preferRelativeResize="0"/>
          <p:nvPr/>
        </p:nvPicPr>
        <p:blipFill rotWithShape="1">
          <a:blip r:embed="rId3">
            <a:alphaModFix/>
          </a:blip>
          <a:srcRect l="4866" r="10056"/>
          <a:stretch/>
        </p:blipFill>
        <p:spPr>
          <a:xfrm>
            <a:off x="6337750" y="1956925"/>
            <a:ext cx="5360249" cy="4206624"/>
          </a:xfrm>
          <a:prstGeom prst="rect">
            <a:avLst/>
          </a:prstGeom>
          <a:noFill/>
          <a:ln>
            <a:noFill/>
          </a:ln>
        </p:spPr>
      </p:pic>
      <p:sp>
        <p:nvSpPr>
          <p:cNvPr id="121" name="Shape 121"/>
          <p:cNvSpPr txBox="1">
            <a:spLocks noGrp="1"/>
          </p:cNvSpPr>
          <p:nvPr>
            <p:ph type="body" idx="1"/>
          </p:nvPr>
        </p:nvSpPr>
        <p:spPr>
          <a:xfrm>
            <a:off x="331100" y="1956925"/>
            <a:ext cx="9672300" cy="4581300"/>
          </a:xfrm>
          <a:prstGeom prst="rect">
            <a:avLst/>
          </a:prstGeom>
        </p:spPr>
        <p:txBody>
          <a:bodyPr lIns="91425" tIns="91425" rIns="91425" bIns="91425" anchor="t" anchorCtr="0">
            <a:noAutofit/>
          </a:bodyPr>
          <a:lstStyle/>
          <a:p>
            <a:pPr marL="457200" lvl="0" indent="-419100" rtl="0">
              <a:lnSpc>
                <a:spcPct val="150000"/>
              </a:lnSpc>
              <a:spcBef>
                <a:spcPts val="0"/>
              </a:spcBef>
              <a:buSzPct val="100000"/>
            </a:pPr>
            <a:r>
              <a:rPr lang="en-US" sz="3000"/>
              <a:t>Water Impact Accelerator</a:t>
            </a:r>
          </a:p>
          <a:p>
            <a:pPr marL="914400" lvl="1" indent="-387350" rtl="0">
              <a:lnSpc>
                <a:spcPct val="150000"/>
              </a:lnSpc>
              <a:spcBef>
                <a:spcPts val="0"/>
              </a:spcBef>
              <a:buSzPct val="100000"/>
            </a:pPr>
            <a:r>
              <a:rPr lang="en-US" sz="2500"/>
              <a:t>Startup &amp; Growth Track</a:t>
            </a:r>
          </a:p>
          <a:p>
            <a:pPr marL="457200" lvl="0" indent="-419100" rtl="0">
              <a:lnSpc>
                <a:spcPct val="150000"/>
              </a:lnSpc>
              <a:spcBef>
                <a:spcPts val="0"/>
              </a:spcBef>
              <a:buSzPct val="100000"/>
            </a:pPr>
            <a:r>
              <a:rPr lang="en-US" sz="3000"/>
              <a:t>Water Challenge Day</a:t>
            </a:r>
          </a:p>
          <a:p>
            <a:pPr marL="457200" lvl="0" indent="-419100" rtl="0">
              <a:lnSpc>
                <a:spcPct val="150000"/>
              </a:lnSpc>
              <a:spcBef>
                <a:spcPts val="0"/>
              </a:spcBef>
              <a:buSzPct val="100000"/>
            </a:pPr>
            <a:r>
              <a:rPr lang="en-US" sz="3000"/>
              <a:t>Water convenings and workshops</a:t>
            </a:r>
          </a:p>
          <a:p>
            <a:pPr marL="457200" lvl="0" indent="-419100" rtl="0">
              <a:lnSpc>
                <a:spcPct val="150000"/>
              </a:lnSpc>
              <a:spcBef>
                <a:spcPts val="0"/>
              </a:spcBef>
              <a:buSzPct val="100000"/>
            </a:pPr>
            <a:r>
              <a:rPr lang="en-US" sz="3000"/>
              <a:t>Water policy initiatives</a:t>
            </a:r>
            <a:r>
              <a:rPr lang="en-US"/>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92075"/>
            <a:ext cx="10515600" cy="1325700"/>
          </a:xfrm>
          <a:prstGeom prst="rect">
            <a:avLst/>
          </a:prstGeom>
        </p:spPr>
        <p:txBody>
          <a:bodyPr lIns="91425" tIns="91425" rIns="91425" bIns="91425" anchor="ctr" anchorCtr="0">
            <a:noAutofit/>
          </a:bodyPr>
          <a:lstStyle/>
          <a:p>
            <a:pPr lvl="0" rtl="0">
              <a:spcBef>
                <a:spcPts val="0"/>
              </a:spcBef>
              <a:buNone/>
            </a:pPr>
            <a:r>
              <a:rPr lang="en-US">
                <a:solidFill>
                  <a:srgbClr val="FFFFFF"/>
                </a:solidFill>
              </a:rPr>
              <a:t>Impact Accelerator</a:t>
            </a:r>
          </a:p>
        </p:txBody>
      </p:sp>
      <p:sp>
        <p:nvSpPr>
          <p:cNvPr id="127" name="Shape 127"/>
          <p:cNvSpPr txBox="1">
            <a:spLocks noGrp="1"/>
          </p:cNvSpPr>
          <p:nvPr>
            <p:ph type="body" idx="1"/>
          </p:nvPr>
        </p:nvSpPr>
        <p:spPr>
          <a:xfrm>
            <a:off x="280925" y="1455125"/>
            <a:ext cx="7865100" cy="4581300"/>
          </a:xfrm>
          <a:prstGeom prst="rect">
            <a:avLst/>
          </a:prstGeom>
        </p:spPr>
        <p:txBody>
          <a:bodyPr lIns="91425" tIns="91425" rIns="91425" bIns="91425" anchor="t" anchorCtr="0">
            <a:noAutofit/>
          </a:bodyPr>
          <a:lstStyle/>
          <a:p>
            <a:pPr marL="457200" lvl="0" indent="-419100" rtl="0">
              <a:lnSpc>
                <a:spcPct val="150000"/>
              </a:lnSpc>
              <a:spcBef>
                <a:spcPts val="0"/>
              </a:spcBef>
              <a:buSzPct val="100000"/>
            </a:pPr>
            <a:r>
              <a:rPr lang="en-US" sz="3000"/>
              <a:t>Startup Track: September - December 2016</a:t>
            </a:r>
          </a:p>
          <a:p>
            <a:pPr marL="914400" lvl="1" indent="-228600" rtl="0">
              <a:lnSpc>
                <a:spcPct val="150000"/>
              </a:lnSpc>
              <a:spcBef>
                <a:spcPts val="0"/>
              </a:spcBef>
            </a:pPr>
            <a:r>
              <a:rPr lang="en-US"/>
              <a:t>Growth Track: March - June 2017</a:t>
            </a:r>
          </a:p>
          <a:p>
            <a:pPr marL="457200" lvl="0" indent="-419100" rtl="0">
              <a:lnSpc>
                <a:spcPct val="150000"/>
              </a:lnSpc>
              <a:spcBef>
                <a:spcPts val="0"/>
              </a:spcBef>
              <a:buSzPct val="100000"/>
            </a:pPr>
            <a:r>
              <a:rPr lang="en-US" sz="3000"/>
              <a:t>One-on-one business coaching</a:t>
            </a:r>
          </a:p>
          <a:p>
            <a:pPr marL="457200" lvl="0" indent="-419100" rtl="0">
              <a:lnSpc>
                <a:spcPct val="150000"/>
              </a:lnSpc>
              <a:spcBef>
                <a:spcPts val="0"/>
              </a:spcBef>
              <a:buSzPct val="100000"/>
            </a:pPr>
            <a:r>
              <a:rPr lang="en-US" sz="3000"/>
              <a:t>Technical assistance network</a:t>
            </a:r>
          </a:p>
          <a:p>
            <a:pPr marL="457200" lvl="0" indent="-419100" rtl="0">
              <a:lnSpc>
                <a:spcPct val="150000"/>
              </a:lnSpc>
              <a:spcBef>
                <a:spcPts val="0"/>
              </a:spcBef>
              <a:buSzPct val="100000"/>
            </a:pPr>
            <a:r>
              <a:rPr lang="en-US" sz="3000"/>
              <a:t>Office space</a:t>
            </a:r>
          </a:p>
          <a:p>
            <a:pPr marL="457200" lvl="0" indent="-419100" rtl="0">
              <a:lnSpc>
                <a:spcPct val="150000"/>
              </a:lnSpc>
              <a:spcBef>
                <a:spcPts val="0"/>
              </a:spcBef>
              <a:buSzPct val="100000"/>
            </a:pPr>
            <a:r>
              <a:rPr lang="en-US" sz="3000"/>
              <a:t>Sector networking</a:t>
            </a:r>
          </a:p>
        </p:txBody>
      </p:sp>
      <p:pic>
        <p:nvPicPr>
          <p:cNvPr id="128" name="Shape 128" descr="Screen Shot 2016-08-03 at 8.29.31 AM.png"/>
          <p:cNvPicPr preferRelativeResize="0"/>
          <p:nvPr/>
        </p:nvPicPr>
        <p:blipFill>
          <a:blip r:embed="rId3">
            <a:alphaModFix/>
          </a:blip>
          <a:stretch>
            <a:fillRect/>
          </a:stretch>
        </p:blipFill>
        <p:spPr>
          <a:xfrm>
            <a:off x="7986600" y="1718700"/>
            <a:ext cx="3612249" cy="2412825"/>
          </a:xfrm>
          <a:prstGeom prst="rect">
            <a:avLst/>
          </a:prstGeom>
          <a:noFill/>
          <a:ln>
            <a:noFill/>
          </a:ln>
        </p:spPr>
      </p:pic>
      <p:pic>
        <p:nvPicPr>
          <p:cNvPr id="129" name="Shape 129" descr="Screen Shot 2016-08-03 at 8.29.41 AM.png"/>
          <p:cNvPicPr preferRelativeResize="0"/>
          <p:nvPr/>
        </p:nvPicPr>
        <p:blipFill>
          <a:blip r:embed="rId4">
            <a:alphaModFix/>
          </a:blip>
          <a:stretch>
            <a:fillRect/>
          </a:stretch>
        </p:blipFill>
        <p:spPr>
          <a:xfrm>
            <a:off x="5981823" y="4011523"/>
            <a:ext cx="3888823" cy="2578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92075"/>
            <a:ext cx="10515600" cy="1325700"/>
          </a:xfrm>
          <a:prstGeom prst="rect">
            <a:avLst/>
          </a:prstGeom>
        </p:spPr>
        <p:txBody>
          <a:bodyPr lIns="91425" tIns="91425" rIns="91425" bIns="91425" anchor="ctr" anchorCtr="0">
            <a:noAutofit/>
          </a:bodyPr>
          <a:lstStyle/>
          <a:p>
            <a:pPr lvl="0" rtl="0">
              <a:spcBef>
                <a:spcPts val="0"/>
              </a:spcBef>
              <a:buNone/>
            </a:pPr>
            <a:r>
              <a:rPr lang="en-US">
                <a:solidFill>
                  <a:srgbClr val="FFFFFF"/>
                </a:solidFill>
              </a:rPr>
              <a:t>Water Challenge Day &amp; Convenings</a:t>
            </a:r>
          </a:p>
        </p:txBody>
      </p:sp>
      <p:sp>
        <p:nvSpPr>
          <p:cNvPr id="135" name="Shape 135"/>
          <p:cNvSpPr txBox="1">
            <a:spLocks noGrp="1"/>
          </p:cNvSpPr>
          <p:nvPr>
            <p:ph type="body" idx="1"/>
          </p:nvPr>
        </p:nvSpPr>
        <p:spPr>
          <a:xfrm>
            <a:off x="0" y="1555725"/>
            <a:ext cx="8329500" cy="4581300"/>
          </a:xfrm>
          <a:prstGeom prst="rect">
            <a:avLst/>
          </a:prstGeom>
        </p:spPr>
        <p:txBody>
          <a:bodyPr lIns="91425" tIns="91425" rIns="91425" bIns="91425" anchor="t" anchorCtr="0">
            <a:noAutofit/>
          </a:bodyPr>
          <a:lstStyle/>
          <a:p>
            <a:pPr marL="457200" lvl="0" indent="-381000" rtl="0">
              <a:spcBef>
                <a:spcPts val="0"/>
              </a:spcBef>
              <a:buSzPct val="100000"/>
            </a:pPr>
            <a:r>
              <a:rPr lang="en-US" sz="2400"/>
              <a:t>Water Challenge Day</a:t>
            </a:r>
          </a:p>
          <a:p>
            <a:pPr marL="1371600" lvl="2" indent="-381000" rtl="0">
              <a:spcBef>
                <a:spcPts val="0"/>
              </a:spcBef>
              <a:buSzPct val="100000"/>
            </a:pPr>
            <a:r>
              <a:rPr lang="en-US" sz="2400"/>
              <a:t>Industry expert-led discussions</a:t>
            </a:r>
          </a:p>
          <a:p>
            <a:pPr marL="1371600" lvl="2" indent="-381000" rtl="0">
              <a:spcBef>
                <a:spcPts val="0"/>
              </a:spcBef>
              <a:buSzPct val="100000"/>
            </a:pPr>
            <a:r>
              <a:rPr lang="en-US" sz="2400"/>
              <a:t>$15,000 pitch competition</a:t>
            </a:r>
          </a:p>
          <a:p>
            <a:pPr marL="1371600" lvl="2" indent="-381000" rtl="0">
              <a:spcBef>
                <a:spcPts val="0"/>
              </a:spcBef>
              <a:buSzPct val="100000"/>
            </a:pPr>
            <a:r>
              <a:rPr lang="en-US" sz="2400"/>
              <a:t>New Orleans Entrepreneur Week</a:t>
            </a:r>
          </a:p>
          <a:p>
            <a:pPr marL="0" lvl="0" indent="0" rtl="0">
              <a:spcBef>
                <a:spcPts val="0"/>
              </a:spcBef>
              <a:buNone/>
            </a:pPr>
            <a:endParaRPr sz="2400"/>
          </a:p>
          <a:p>
            <a:pPr marL="0" lvl="0" indent="0" rtl="0">
              <a:spcBef>
                <a:spcPts val="0"/>
              </a:spcBef>
              <a:buNone/>
            </a:pPr>
            <a:endParaRPr sz="2400"/>
          </a:p>
          <a:p>
            <a:pPr marL="457200" lvl="0" indent="-381000" rtl="0">
              <a:spcBef>
                <a:spcPts val="0"/>
              </a:spcBef>
              <a:buSzPct val="100000"/>
            </a:pPr>
            <a:r>
              <a:rPr lang="en-US" sz="2400"/>
              <a:t>Other convenings:</a:t>
            </a:r>
          </a:p>
          <a:p>
            <a:pPr marL="1371600" lvl="2" indent="-381000" rtl="0">
              <a:spcBef>
                <a:spcPts val="0"/>
              </a:spcBef>
              <a:buSzPct val="100000"/>
            </a:pPr>
            <a:r>
              <a:rPr lang="en-US" sz="2400"/>
              <a:t>2017 Coastal Master Plan Update</a:t>
            </a:r>
          </a:p>
          <a:p>
            <a:pPr marL="1371600" lvl="2" indent="-381000" rtl="0">
              <a:spcBef>
                <a:spcPts val="0"/>
              </a:spcBef>
              <a:buSzPct val="100000"/>
            </a:pPr>
            <a:r>
              <a:rPr lang="en-US" sz="2400"/>
              <a:t>Sewerage &amp; Water Board Green Infrastructure Grantee Public Unveiling</a:t>
            </a:r>
          </a:p>
          <a:p>
            <a:pPr marL="1371600" lvl="2" indent="-381000" rtl="0">
              <a:spcBef>
                <a:spcPts val="0"/>
              </a:spcBef>
              <a:buSzPct val="100000"/>
            </a:pPr>
            <a:r>
              <a:rPr lang="en-US" sz="2400"/>
              <a:t>Regional Approaches to Water Management</a:t>
            </a:r>
          </a:p>
          <a:p>
            <a:pPr marL="0" lvl="0" indent="0" rtl="0">
              <a:spcBef>
                <a:spcPts val="0"/>
              </a:spcBef>
              <a:buNone/>
            </a:pPr>
            <a:r>
              <a:rPr lang="en-US"/>
              <a:t>	</a:t>
            </a:r>
          </a:p>
        </p:txBody>
      </p:sp>
      <p:pic>
        <p:nvPicPr>
          <p:cNvPr id="136" name="Shape 136" descr="_CC_1296 (1).jpg"/>
          <p:cNvPicPr preferRelativeResize="0"/>
          <p:nvPr/>
        </p:nvPicPr>
        <p:blipFill>
          <a:blip r:embed="rId3">
            <a:alphaModFix/>
          </a:blip>
          <a:stretch>
            <a:fillRect/>
          </a:stretch>
        </p:blipFill>
        <p:spPr>
          <a:xfrm>
            <a:off x="5838328" y="1399175"/>
            <a:ext cx="5134475" cy="34240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92075"/>
            <a:ext cx="10515600" cy="1325700"/>
          </a:xfrm>
          <a:prstGeom prst="rect">
            <a:avLst/>
          </a:prstGeom>
        </p:spPr>
        <p:txBody>
          <a:bodyPr lIns="91425" tIns="91425" rIns="91425" bIns="91425" anchor="ctr" anchorCtr="0">
            <a:noAutofit/>
          </a:bodyPr>
          <a:lstStyle/>
          <a:p>
            <a:pPr lvl="0" rtl="0">
              <a:spcBef>
                <a:spcPts val="0"/>
              </a:spcBef>
              <a:buNone/>
            </a:pPr>
            <a:r>
              <a:rPr lang="en-US">
                <a:solidFill>
                  <a:srgbClr val="FFFFFF"/>
                </a:solidFill>
              </a:rPr>
              <a:t>Water: Policy Initiatives</a:t>
            </a:r>
          </a:p>
        </p:txBody>
      </p:sp>
      <p:sp>
        <p:nvSpPr>
          <p:cNvPr id="142" name="Shape 142"/>
          <p:cNvSpPr txBox="1">
            <a:spLocks noGrp="1"/>
          </p:cNvSpPr>
          <p:nvPr>
            <p:ph type="body" idx="1"/>
          </p:nvPr>
        </p:nvSpPr>
        <p:spPr>
          <a:xfrm>
            <a:off x="401875" y="1672800"/>
            <a:ext cx="4935300" cy="4581300"/>
          </a:xfrm>
          <a:prstGeom prst="rect">
            <a:avLst/>
          </a:prstGeom>
        </p:spPr>
        <p:txBody>
          <a:bodyPr lIns="91425" tIns="91425" rIns="91425" bIns="91425" anchor="t" anchorCtr="0">
            <a:noAutofit/>
          </a:bodyPr>
          <a:lstStyle/>
          <a:p>
            <a:pPr marL="457200" lvl="0" indent="-381000" rtl="0">
              <a:spcBef>
                <a:spcPts val="0"/>
              </a:spcBef>
              <a:buSzPct val="100000"/>
            </a:pPr>
            <a:r>
              <a:rPr lang="en-US" sz="2400"/>
              <a:t>Partnering to provide recommendations to CPRA to increase local small business contracting in Southeast Louisiana</a:t>
            </a:r>
          </a:p>
          <a:p>
            <a:pPr marL="0" lvl="0" indent="0" rtl="0">
              <a:spcBef>
                <a:spcPts val="0"/>
              </a:spcBef>
              <a:buNone/>
            </a:pPr>
            <a:endParaRPr sz="2400"/>
          </a:p>
          <a:p>
            <a:pPr marL="457200" lvl="0" indent="-381000" rtl="0">
              <a:spcBef>
                <a:spcPts val="0"/>
              </a:spcBef>
              <a:buSzPct val="100000"/>
            </a:pPr>
            <a:r>
              <a:rPr lang="en-US" sz="2400"/>
              <a:t>Article 23 of the Comprehensive Zoning Ordinance (CZO) to increase sustainable stormwater management in New Orleans</a:t>
            </a:r>
          </a:p>
          <a:p>
            <a:pPr marL="0" lvl="0" indent="0" rtl="0">
              <a:spcBef>
                <a:spcPts val="0"/>
              </a:spcBef>
              <a:buNone/>
            </a:pPr>
            <a:endParaRPr sz="2400"/>
          </a:p>
          <a:p>
            <a:pPr marL="0" lvl="0" indent="0" rtl="0">
              <a:spcBef>
                <a:spcPts val="0"/>
              </a:spcBef>
              <a:buNone/>
            </a:pPr>
            <a:r>
              <a:rPr lang="en-US"/>
              <a:t>	</a:t>
            </a:r>
          </a:p>
        </p:txBody>
      </p:sp>
      <p:sp>
        <p:nvSpPr>
          <p:cNvPr id="143" name="Shape 143"/>
          <p:cNvSpPr/>
          <p:nvPr/>
        </p:nvSpPr>
        <p:spPr>
          <a:xfrm>
            <a:off x="5602200" y="1594725"/>
            <a:ext cx="5973000" cy="4931400"/>
          </a:xfrm>
          <a:prstGeom prst="rect">
            <a:avLst/>
          </a:prstGeom>
          <a:solidFill>
            <a:srgbClr val="FF9900"/>
          </a:solidFill>
          <a:ln>
            <a:noFill/>
          </a:ln>
        </p:spPr>
        <p:txBody>
          <a:bodyPr lIns="91425" tIns="91425" rIns="91425" bIns="91425" anchor="ctr" anchorCtr="0">
            <a:noAutofit/>
          </a:bodyPr>
          <a:lstStyle/>
          <a:p>
            <a:pPr lvl="0">
              <a:spcBef>
                <a:spcPts val="0"/>
              </a:spcBef>
              <a:buNone/>
            </a:pPr>
            <a:endParaRPr/>
          </a:p>
        </p:txBody>
      </p:sp>
      <p:pic>
        <p:nvPicPr>
          <p:cNvPr id="144" name="Shape 144" descr="Screen Shot 2016-08-03 at 8.34.56 AM.png"/>
          <p:cNvPicPr preferRelativeResize="0"/>
          <p:nvPr/>
        </p:nvPicPr>
        <p:blipFill>
          <a:blip r:embed="rId3">
            <a:alphaModFix/>
          </a:blip>
          <a:stretch>
            <a:fillRect/>
          </a:stretch>
        </p:blipFill>
        <p:spPr>
          <a:xfrm>
            <a:off x="5747938" y="2171137"/>
            <a:ext cx="5681525" cy="37785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92075"/>
            <a:ext cx="10515600" cy="1325700"/>
          </a:xfrm>
          <a:prstGeom prst="rect">
            <a:avLst/>
          </a:prstGeom>
        </p:spPr>
        <p:txBody>
          <a:bodyPr lIns="91425" tIns="91425" rIns="91425" bIns="91425" anchor="ctr" anchorCtr="0">
            <a:noAutofit/>
          </a:bodyPr>
          <a:lstStyle/>
          <a:p>
            <a:pPr lvl="0" rtl="0">
              <a:spcBef>
                <a:spcPts val="0"/>
              </a:spcBef>
              <a:buNone/>
            </a:pPr>
            <a:r>
              <a:rPr lang="en-US">
                <a:solidFill>
                  <a:srgbClr val="FFFFFF"/>
                </a:solidFill>
              </a:rPr>
              <a:t>Connect with us!</a:t>
            </a:r>
          </a:p>
        </p:txBody>
      </p:sp>
      <p:sp>
        <p:nvSpPr>
          <p:cNvPr id="150" name="Shape 150"/>
          <p:cNvSpPr txBox="1">
            <a:spLocks noGrp="1"/>
          </p:cNvSpPr>
          <p:nvPr>
            <p:ph type="body" idx="1"/>
          </p:nvPr>
        </p:nvSpPr>
        <p:spPr>
          <a:xfrm>
            <a:off x="4897100" y="1726175"/>
            <a:ext cx="7441200" cy="4581300"/>
          </a:xfrm>
          <a:prstGeom prst="rect">
            <a:avLst/>
          </a:prstGeom>
        </p:spPr>
        <p:txBody>
          <a:bodyPr lIns="91425" tIns="91425" rIns="91425" bIns="91425" anchor="t" anchorCtr="0">
            <a:noAutofit/>
          </a:bodyPr>
          <a:lstStyle/>
          <a:p>
            <a:pPr marL="0" lvl="0" indent="0" rtl="0">
              <a:lnSpc>
                <a:spcPct val="115000"/>
              </a:lnSpc>
              <a:spcBef>
                <a:spcPts val="0"/>
              </a:spcBef>
              <a:buNone/>
            </a:pPr>
            <a:r>
              <a:rPr lang="en-US" sz="3000" u="sng">
                <a:solidFill>
                  <a:schemeClr val="hlink"/>
                </a:solidFill>
                <a:hlinkClick r:id="rId3"/>
              </a:rPr>
              <a:t>www.GoPropeller.org</a:t>
            </a:r>
          </a:p>
          <a:p>
            <a:pPr marL="0" lvl="0" indent="-69850" rtl="0">
              <a:lnSpc>
                <a:spcPct val="115000"/>
              </a:lnSpc>
              <a:spcBef>
                <a:spcPts val="0"/>
              </a:spcBef>
              <a:buClr>
                <a:schemeClr val="dk1"/>
              </a:buClr>
              <a:buSzPct val="36666"/>
              <a:buFont typeface="Arial"/>
              <a:buNone/>
            </a:pPr>
            <a:endParaRPr sz="3000">
              <a:solidFill>
                <a:srgbClr val="7F7F7F"/>
              </a:solidFill>
            </a:endParaRPr>
          </a:p>
          <a:p>
            <a:pPr marL="0" lvl="0" indent="-69850" rtl="0">
              <a:lnSpc>
                <a:spcPct val="115000"/>
              </a:lnSpc>
              <a:spcBef>
                <a:spcPts val="0"/>
              </a:spcBef>
              <a:buClr>
                <a:schemeClr val="dk1"/>
              </a:buClr>
              <a:buSzPct val="110000"/>
              <a:buFont typeface="Arial"/>
              <a:buNone/>
            </a:pPr>
            <a:endParaRPr sz="1000">
              <a:solidFill>
                <a:srgbClr val="7F7F7F"/>
              </a:solidFill>
            </a:endParaRPr>
          </a:p>
          <a:p>
            <a:pPr marL="0" lvl="0" indent="0" rtl="0">
              <a:lnSpc>
                <a:spcPct val="115000"/>
              </a:lnSpc>
              <a:spcBef>
                <a:spcPts val="0"/>
              </a:spcBef>
              <a:buNone/>
            </a:pPr>
            <a:r>
              <a:rPr lang="en-US" sz="3000">
                <a:solidFill>
                  <a:srgbClr val="000000"/>
                </a:solidFill>
              </a:rPr>
              <a:t>@GoPropeller</a:t>
            </a:r>
          </a:p>
          <a:p>
            <a:pPr marL="0" lvl="0" indent="-69850" rtl="0">
              <a:lnSpc>
                <a:spcPct val="115000"/>
              </a:lnSpc>
              <a:spcBef>
                <a:spcPts val="0"/>
              </a:spcBef>
              <a:buClr>
                <a:schemeClr val="dk1"/>
              </a:buClr>
              <a:buSzPct val="36666"/>
              <a:buFont typeface="Arial"/>
              <a:buNone/>
            </a:pPr>
            <a:endParaRPr sz="3000">
              <a:solidFill>
                <a:srgbClr val="7F7F7F"/>
              </a:solidFill>
            </a:endParaRPr>
          </a:p>
          <a:p>
            <a:pPr marL="0" lvl="0" indent="-69850" rtl="0">
              <a:lnSpc>
                <a:spcPct val="115000"/>
              </a:lnSpc>
              <a:spcBef>
                <a:spcPts val="0"/>
              </a:spcBef>
              <a:buClr>
                <a:schemeClr val="dk1"/>
              </a:buClr>
              <a:buSzPct val="110000"/>
              <a:buFont typeface="Arial"/>
              <a:buNone/>
            </a:pPr>
            <a:endParaRPr sz="1000">
              <a:solidFill>
                <a:srgbClr val="7F7F7F"/>
              </a:solidFill>
            </a:endParaRPr>
          </a:p>
          <a:p>
            <a:pPr marL="0" lvl="0" indent="-69850" rtl="0">
              <a:lnSpc>
                <a:spcPct val="115000"/>
              </a:lnSpc>
              <a:spcBef>
                <a:spcPts val="0"/>
              </a:spcBef>
              <a:buClr>
                <a:schemeClr val="dk1"/>
              </a:buClr>
              <a:buSzPct val="36666"/>
              <a:buFont typeface="Arial"/>
              <a:buNone/>
            </a:pPr>
            <a:r>
              <a:rPr lang="en-US" sz="3000"/>
              <a:t>Email me: </a:t>
            </a:r>
            <a:r>
              <a:rPr lang="en-US" sz="3000" u="sng">
                <a:solidFill>
                  <a:schemeClr val="hlink"/>
                </a:solidFill>
                <a:hlinkClick r:id="rId4"/>
              </a:rPr>
              <a:t>eeckland@GoPropeller.org</a:t>
            </a:r>
            <a:r>
              <a:rPr lang="en-US" sz="3000">
                <a:solidFill>
                  <a:srgbClr val="7F7F7F"/>
                </a:solidFill>
              </a:rPr>
              <a:t> </a:t>
            </a:r>
          </a:p>
          <a:p>
            <a:pPr marL="0" lvl="0" indent="0" rtl="0">
              <a:spcBef>
                <a:spcPts val="0"/>
              </a:spcBef>
              <a:buNone/>
            </a:pPr>
            <a:endParaRPr sz="3000"/>
          </a:p>
          <a:p>
            <a:pPr marL="0" lvl="0" indent="0" rtl="0">
              <a:spcBef>
                <a:spcPts val="0"/>
              </a:spcBef>
              <a:buNone/>
            </a:pPr>
            <a:r>
              <a:rPr lang="en-US" sz="3000"/>
              <a:t>Sign up for our newsletter!</a:t>
            </a:r>
          </a:p>
        </p:txBody>
      </p:sp>
      <p:pic>
        <p:nvPicPr>
          <p:cNvPr id="151" name="Shape 151"/>
          <p:cNvPicPr preferRelativeResize="0"/>
          <p:nvPr/>
        </p:nvPicPr>
        <p:blipFill>
          <a:blip r:embed="rId5">
            <a:alphaModFix/>
          </a:blip>
          <a:stretch>
            <a:fillRect/>
          </a:stretch>
        </p:blipFill>
        <p:spPr>
          <a:xfrm>
            <a:off x="3308150" y="1606100"/>
            <a:ext cx="934725" cy="934725"/>
          </a:xfrm>
          <a:prstGeom prst="rect">
            <a:avLst/>
          </a:prstGeom>
          <a:noFill/>
          <a:ln>
            <a:noFill/>
          </a:ln>
        </p:spPr>
      </p:pic>
      <p:grpSp>
        <p:nvGrpSpPr>
          <p:cNvPr id="152" name="Shape 152"/>
          <p:cNvGrpSpPr/>
          <p:nvPr/>
        </p:nvGrpSpPr>
        <p:grpSpPr>
          <a:xfrm>
            <a:off x="1626650" y="2755537"/>
            <a:ext cx="2616224" cy="1156899"/>
            <a:chOff x="1626675" y="2689587"/>
            <a:chExt cx="2616224" cy="1156899"/>
          </a:xfrm>
        </p:grpSpPr>
        <p:pic>
          <p:nvPicPr>
            <p:cNvPr id="153" name="Shape 153"/>
            <p:cNvPicPr preferRelativeResize="0"/>
            <p:nvPr/>
          </p:nvPicPr>
          <p:blipFill>
            <a:blip r:embed="rId6">
              <a:alphaModFix/>
            </a:blip>
            <a:stretch>
              <a:fillRect/>
            </a:stretch>
          </p:blipFill>
          <p:spPr>
            <a:xfrm>
              <a:off x="2409699" y="2689587"/>
              <a:ext cx="1156899" cy="1156899"/>
            </a:xfrm>
            <a:prstGeom prst="rect">
              <a:avLst/>
            </a:prstGeom>
            <a:noFill/>
            <a:ln>
              <a:noFill/>
            </a:ln>
          </p:spPr>
        </p:pic>
        <p:pic>
          <p:nvPicPr>
            <p:cNvPr id="154" name="Shape 154"/>
            <p:cNvPicPr preferRelativeResize="0"/>
            <p:nvPr/>
          </p:nvPicPr>
          <p:blipFill>
            <a:blip r:embed="rId7">
              <a:alphaModFix/>
            </a:blip>
            <a:stretch>
              <a:fillRect/>
            </a:stretch>
          </p:blipFill>
          <p:spPr>
            <a:xfrm>
              <a:off x="3566599" y="2929887"/>
              <a:ext cx="676299" cy="676299"/>
            </a:xfrm>
            <a:prstGeom prst="rect">
              <a:avLst/>
            </a:prstGeom>
            <a:noFill/>
            <a:ln>
              <a:noFill/>
            </a:ln>
          </p:spPr>
        </p:pic>
        <p:pic>
          <p:nvPicPr>
            <p:cNvPr id="155" name="Shape 155"/>
            <p:cNvPicPr preferRelativeResize="0"/>
            <p:nvPr/>
          </p:nvPicPr>
          <p:blipFill>
            <a:blip r:embed="rId8">
              <a:alphaModFix/>
            </a:blip>
            <a:stretch>
              <a:fillRect/>
            </a:stretch>
          </p:blipFill>
          <p:spPr>
            <a:xfrm>
              <a:off x="1626675" y="2849837"/>
              <a:ext cx="916450" cy="916450"/>
            </a:xfrm>
            <a:prstGeom prst="rect">
              <a:avLst/>
            </a:prstGeom>
            <a:noFill/>
            <a:ln>
              <a:noFill/>
            </a:ln>
          </p:spPr>
        </p:pic>
      </p:grpSp>
      <p:pic>
        <p:nvPicPr>
          <p:cNvPr id="156" name="Shape 156"/>
          <p:cNvPicPr preferRelativeResize="0"/>
          <p:nvPr/>
        </p:nvPicPr>
        <p:blipFill rotWithShape="1">
          <a:blip r:embed="rId9">
            <a:alphaModFix/>
          </a:blip>
          <a:srcRect l="29608" t="10578" r="30036" b="11412"/>
          <a:stretch/>
        </p:blipFill>
        <p:spPr>
          <a:xfrm>
            <a:off x="3308150" y="5404025"/>
            <a:ext cx="934724" cy="903460"/>
          </a:xfrm>
          <a:prstGeom prst="rect">
            <a:avLst/>
          </a:prstGeom>
          <a:noFill/>
          <a:ln>
            <a:noFill/>
          </a:ln>
        </p:spPr>
      </p:pic>
      <p:pic>
        <p:nvPicPr>
          <p:cNvPr id="157" name="Shape 157"/>
          <p:cNvPicPr preferRelativeResize="0"/>
          <p:nvPr/>
        </p:nvPicPr>
        <p:blipFill>
          <a:blip r:embed="rId10">
            <a:alphaModFix/>
          </a:blip>
          <a:stretch>
            <a:fillRect/>
          </a:stretch>
        </p:blipFill>
        <p:spPr>
          <a:xfrm>
            <a:off x="3268112" y="4060450"/>
            <a:ext cx="1014800" cy="101482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398</Words>
  <Application>Microsoft Office PowerPoint</Application>
  <PresentationFormat>Widescreen</PresentationFormat>
  <Paragraphs>69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Cabin</vt:lpstr>
      <vt:lpstr>Arial</vt:lpstr>
      <vt:lpstr>Georgia</vt:lpstr>
      <vt:lpstr>Calibri</vt:lpstr>
      <vt:lpstr>Office Theme</vt:lpstr>
      <vt:lpstr>PowerPoint Presentation</vt:lpstr>
      <vt:lpstr>About Propeller</vt:lpstr>
      <vt:lpstr>Water: Sector Strategies</vt:lpstr>
      <vt:lpstr>Our work in Water</vt:lpstr>
      <vt:lpstr>Impact Accelerator</vt:lpstr>
      <vt:lpstr>Water Challenge Day &amp; Convenings</vt:lpstr>
      <vt:lpstr>Water: Policy Initiatives</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Graben, Joseph (SSC-STAC)[MISSISSIPPI RESEARCH CONSORTIUM/USM]</dc:creator>
  <cp:lastModifiedBy>nguess@nvisionsolutions.com</cp:lastModifiedBy>
  <cp:revision>2</cp:revision>
  <dcterms:modified xsi:type="dcterms:W3CDTF">2017-06-20T15:23:22Z</dcterms:modified>
</cp:coreProperties>
</file>