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5"/>
  </p:notesMasterIdLst>
  <p:sldIdLst>
    <p:sldId id="257" r:id="rId4"/>
    <p:sldId id="308" r:id="rId5"/>
    <p:sldId id="310" r:id="rId6"/>
    <p:sldId id="316" r:id="rId7"/>
    <p:sldId id="311" r:id="rId8"/>
    <p:sldId id="312" r:id="rId9"/>
    <p:sldId id="285" r:id="rId10"/>
    <p:sldId id="277" r:id="rId11"/>
    <p:sldId id="317" r:id="rId12"/>
    <p:sldId id="319"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77" d="100"/>
          <a:sy n="77" d="100"/>
        </p:scale>
        <p:origin x="906" y="-17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pPr/>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pPr/>
              <a:t>‹#›</a:t>
            </a:fld>
            <a:endParaRPr lang="en-US"/>
          </a:p>
        </p:txBody>
      </p:sp>
    </p:spTree>
    <p:extLst>
      <p:ext uri="{BB962C8B-B14F-4D97-AF65-F5344CB8AC3E}">
        <p14:creationId xmlns:p14="http://schemas.microsoft.com/office/powerpoint/2010/main" val="38589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6/20/2017 10:25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09459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059" y="356669"/>
            <a:ext cx="7752141" cy="1700731"/>
          </a:xfrm>
        </p:spPr>
        <p:txBody>
          <a:bodyPr/>
          <a:lstStyle/>
          <a:p>
            <a:pPr algn="ctr"/>
            <a:r>
              <a:rPr lang="en-US" sz="7200" b="1" spc="0" dirty="0">
                <a:ln w="6600">
                  <a:solidFill>
                    <a:schemeClr val="accent2"/>
                  </a:solidFill>
                  <a:prstDash val="solid"/>
                </a:ln>
                <a:solidFill>
                  <a:srgbClr val="FFFFFF"/>
                </a:solidFill>
                <a:effectLst>
                  <a:outerShdw dist="38100" dir="2700000" algn="tl" rotWithShape="0">
                    <a:schemeClr val="accent2"/>
                  </a:outerShdw>
                </a:effectLst>
              </a:rPr>
              <a:t>Proteus Technologies LLC</a:t>
            </a:r>
          </a:p>
        </p:txBody>
      </p:sp>
      <p:sp>
        <p:nvSpPr>
          <p:cNvPr id="3" name="Subtitle 2"/>
          <p:cNvSpPr>
            <a:spLocks noGrp="1"/>
          </p:cNvSpPr>
          <p:nvPr>
            <p:ph type="subTitle" idx="1"/>
          </p:nvPr>
        </p:nvSpPr>
        <p:spPr>
          <a:xfrm>
            <a:off x="145916" y="3047999"/>
            <a:ext cx="7681913" cy="3124200"/>
          </a:xfrm>
        </p:spPr>
        <p:txBody>
          <a:bodyPr>
            <a:normAutofit fontScale="92500" lnSpcReduction="10000"/>
          </a:bodyPr>
          <a:lstStyle/>
          <a:p>
            <a:r>
              <a:rPr lang="en-US" sz="2800" dirty="0"/>
              <a:t>Sean Griffin</a:t>
            </a:r>
          </a:p>
          <a:p>
            <a:r>
              <a:rPr lang="en-US" sz="2800" dirty="0"/>
              <a:t>President</a:t>
            </a:r>
          </a:p>
          <a:p>
            <a:r>
              <a:rPr lang="en-US" sz="2800" dirty="0"/>
              <a:t>Proteus Technologies LLC</a:t>
            </a:r>
          </a:p>
          <a:p>
            <a:r>
              <a:rPr lang="en-US" sz="2800" dirty="0"/>
              <a:t>1040 Old Spanish Trail</a:t>
            </a:r>
          </a:p>
          <a:p>
            <a:r>
              <a:rPr lang="en-US" sz="2800" dirty="0"/>
              <a:t>Suite 7</a:t>
            </a:r>
          </a:p>
          <a:p>
            <a:r>
              <a:rPr lang="en-US" sz="2800" dirty="0"/>
              <a:t>Slidell, LA  70458</a:t>
            </a:r>
          </a:p>
          <a:p>
            <a:r>
              <a:rPr lang="en-US" sz="2800" dirty="0"/>
              <a:t>4 August 2016</a:t>
            </a:r>
          </a:p>
          <a:p>
            <a:r>
              <a:rPr lang="en-US" dirty="0"/>
              <a:t>Ph: 985-231-2222</a:t>
            </a:r>
          </a:p>
          <a:p>
            <a:r>
              <a:rPr lang="en-US" dirty="0"/>
              <a:t>sean@proteustechnology.com</a:t>
            </a:r>
          </a:p>
        </p:txBody>
      </p:sp>
      <p:pic>
        <p:nvPicPr>
          <p:cNvPr id="1026" name="Picture 2" descr="https://s-media-cache-ak0.pinimg.com/736x/a3/02/36/a30236f588bbafc36645068e05ab24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016" y="2889765"/>
            <a:ext cx="4328205" cy="35872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4" name="AutoShape 4" descr="Image result for Greek God Proteus Tri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Greek God Proteus Trid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a:t>Naval Research Laboratory </a:t>
            </a:r>
            <a:r>
              <a:rPr lang="en-US" sz="4000" dirty="0" err="1"/>
              <a:t>Quadraped</a:t>
            </a:r>
            <a:endParaRPr lang="en-US" sz="4000" dirty="0"/>
          </a:p>
        </p:txBody>
      </p:sp>
      <p:sp>
        <p:nvSpPr>
          <p:cNvPr id="3" name="Text Placeholder 2"/>
          <p:cNvSpPr>
            <a:spLocks noGrp="1"/>
          </p:cNvSpPr>
          <p:nvPr>
            <p:ph type="body" sz="quarter" idx="10"/>
          </p:nvPr>
        </p:nvSpPr>
        <p:spPr>
          <a:xfrm>
            <a:off x="381000" y="1219200"/>
            <a:ext cx="8382000" cy="1772793"/>
          </a:xfrm>
        </p:spPr>
        <p:txBody>
          <a:bodyPr/>
          <a:lstStyle/>
          <a:p>
            <a:r>
              <a:rPr lang="en-US" dirty="0"/>
              <a:t>Frame and automated instrumentation for measuring sediment mobility properties. Uses sector scan SONARs, pencil beam SONARs, ADCP’s and camera systems. 120 day endurance</a:t>
            </a:r>
          </a:p>
        </p:txBody>
      </p:sp>
      <p:pic>
        <p:nvPicPr>
          <p:cNvPr id="2050" name="Picture 2"/>
          <p:cNvPicPr>
            <a:picLocks noChangeAspect="1" noChangeArrowheads="1"/>
          </p:cNvPicPr>
          <p:nvPr/>
        </p:nvPicPr>
        <p:blipFill>
          <a:blip r:embed="rId2" cstate="print"/>
          <a:srcRect/>
          <a:stretch>
            <a:fillRect/>
          </a:stretch>
        </p:blipFill>
        <p:spPr bwMode="auto">
          <a:xfrm>
            <a:off x="1981200" y="3200400"/>
            <a:ext cx="5486400" cy="3657600"/>
          </a:xfrm>
          <a:prstGeom prst="rect">
            <a:avLst/>
          </a:prstGeom>
          <a:noFill/>
          <a:ln w="9525">
            <a:noFill/>
            <a:miter lim="800000"/>
            <a:headEnd/>
            <a:tailEnd/>
          </a:ln>
        </p:spPr>
      </p:pic>
      <p:sp>
        <p:nvSpPr>
          <p:cNvPr id="5" name="TextBox 4"/>
          <p:cNvSpPr txBox="1"/>
          <p:nvPr/>
        </p:nvSpPr>
        <p:spPr>
          <a:xfrm>
            <a:off x="0" y="6488668"/>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6400800" cy="1371600"/>
          </a:xfrm>
        </p:spPr>
        <p:txBody>
          <a:bodyPr/>
          <a:lstStyle/>
          <a:p>
            <a:r>
              <a:rPr lang="en-US" sz="9600" b="1" spc="0" dirty="0">
                <a:ln w="6600">
                  <a:solidFill>
                    <a:schemeClr val="accent2"/>
                  </a:solidFill>
                  <a:prstDash val="solid"/>
                </a:ln>
                <a:solidFill>
                  <a:srgbClr val="FFFFFF"/>
                </a:solidFill>
                <a:effectLst>
                  <a:outerShdw dist="38100" dir="2700000" algn="tl" rotWithShape="0">
                    <a:schemeClr val="accent2"/>
                  </a:outerShdw>
                </a:effectLst>
              </a:rPr>
              <a:t>Questions?</a:t>
            </a:r>
          </a:p>
        </p:txBody>
      </p:sp>
    </p:spTree>
    <p:extLst>
      <p:ext uri="{BB962C8B-B14F-4D97-AF65-F5344CB8AC3E}">
        <p14:creationId xmlns:p14="http://schemas.microsoft.com/office/powerpoint/2010/main" val="28153570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About Proteus Technologies LLC</a:t>
            </a:r>
          </a:p>
        </p:txBody>
      </p:sp>
      <p:sp>
        <p:nvSpPr>
          <p:cNvPr id="6" name="Text Placeholder 5"/>
          <p:cNvSpPr>
            <a:spLocks noGrp="1"/>
          </p:cNvSpPr>
          <p:nvPr>
            <p:ph type="body" sz="quarter" idx="10"/>
          </p:nvPr>
        </p:nvSpPr>
        <p:spPr>
          <a:xfrm>
            <a:off x="381000" y="1411552"/>
            <a:ext cx="8382000" cy="4715137"/>
          </a:xfrm>
        </p:spPr>
        <p:txBody>
          <a:bodyPr/>
          <a:lstStyle/>
          <a:p>
            <a:r>
              <a:rPr lang="en-US" sz="2400" dirty="0"/>
              <a:t>Founded by Sean Griffin, June 2010</a:t>
            </a:r>
          </a:p>
          <a:p>
            <a:r>
              <a:rPr lang="en-US" sz="2400" dirty="0"/>
              <a:t>3000 square foot facility located in Slidell, LA</a:t>
            </a:r>
          </a:p>
          <a:p>
            <a:r>
              <a:rPr lang="en-US" sz="2400" dirty="0"/>
              <a:t>5 Employees</a:t>
            </a:r>
          </a:p>
          <a:p>
            <a:r>
              <a:rPr lang="en-US" sz="2400" dirty="0"/>
              <a:t>Fully equipped electronics test and assembly lab</a:t>
            </a:r>
          </a:p>
          <a:p>
            <a:r>
              <a:rPr lang="en-US" sz="2400" dirty="0"/>
              <a:t>CAD software for mechanical and electronic design and simulation</a:t>
            </a:r>
          </a:p>
          <a:p>
            <a:r>
              <a:rPr lang="en-US" sz="2400" dirty="0"/>
              <a:t>Mechanical equipment includes three 3D printers, pressure tank, milling machine, band saw, fork lift, vacuum oven, vent hood, compressor, hand tools, sand blast hood, welder, etc.</a:t>
            </a:r>
          </a:p>
          <a:p>
            <a:endParaRPr lang="en-US" sz="2400" dirty="0"/>
          </a:p>
          <a:p>
            <a:endParaRPr lang="en-US" sz="2400" dirty="0"/>
          </a:p>
          <a:p>
            <a:endParaRPr lang="en-US" dirty="0"/>
          </a:p>
        </p:txBody>
      </p:sp>
      <p:sp>
        <p:nvSpPr>
          <p:cNvPr id="7" name="TextBox 6"/>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a:t>
            </a:r>
          </a:p>
        </p:txBody>
      </p:sp>
      <p:sp>
        <p:nvSpPr>
          <p:cNvPr id="3" name="Text Placeholder 2"/>
          <p:cNvSpPr>
            <a:spLocks noGrp="1"/>
          </p:cNvSpPr>
          <p:nvPr>
            <p:ph type="body" sz="quarter" idx="10"/>
          </p:nvPr>
        </p:nvSpPr>
        <p:spPr>
          <a:xfrm>
            <a:off x="381000" y="990600"/>
            <a:ext cx="8382000" cy="4776692"/>
          </a:xfrm>
        </p:spPr>
        <p:txBody>
          <a:bodyPr/>
          <a:lstStyle/>
          <a:p>
            <a:r>
              <a:rPr lang="en-US" dirty="0"/>
              <a:t>Consulting/Design Engineering</a:t>
            </a:r>
          </a:p>
          <a:p>
            <a:r>
              <a:rPr lang="en-US" dirty="0"/>
              <a:t>Oceanographic Instrumentation</a:t>
            </a:r>
          </a:p>
          <a:p>
            <a:r>
              <a:rPr lang="en-US" dirty="0"/>
              <a:t>Electronic Design and Development</a:t>
            </a:r>
          </a:p>
          <a:p>
            <a:r>
              <a:rPr lang="en-US" dirty="0"/>
              <a:t>Prototype Development</a:t>
            </a:r>
          </a:p>
          <a:p>
            <a:r>
              <a:rPr lang="en-US" dirty="0"/>
              <a:t>Light Manufacturing</a:t>
            </a:r>
          </a:p>
          <a:p>
            <a:r>
              <a:rPr lang="en-US" dirty="0"/>
              <a:t>Marine Acoustics</a:t>
            </a:r>
          </a:p>
          <a:p>
            <a:r>
              <a:rPr lang="en-US" dirty="0"/>
              <a:t>Mechanical Design</a:t>
            </a:r>
          </a:p>
          <a:p>
            <a:r>
              <a:rPr lang="en-US" dirty="0"/>
              <a:t>Deployment and Recovery of Marine Systems</a:t>
            </a:r>
          </a:p>
          <a:p>
            <a:endParaRPr lang="en-US" dirty="0"/>
          </a:p>
        </p:txBody>
      </p:sp>
      <p:sp>
        <p:nvSpPr>
          <p:cNvPr id="4" name="TextBox 3"/>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a:t>
            </a:r>
          </a:p>
        </p:txBody>
      </p:sp>
      <p:sp>
        <p:nvSpPr>
          <p:cNvPr id="3" name="Text Placeholder 2"/>
          <p:cNvSpPr>
            <a:spLocks noGrp="1"/>
          </p:cNvSpPr>
          <p:nvPr>
            <p:ph type="body" sz="quarter" idx="10"/>
          </p:nvPr>
        </p:nvSpPr>
        <p:spPr>
          <a:xfrm>
            <a:off x="381000" y="1096423"/>
            <a:ext cx="8382000" cy="5207579"/>
          </a:xfrm>
        </p:spPr>
        <p:txBody>
          <a:bodyPr/>
          <a:lstStyle/>
          <a:p>
            <a:r>
              <a:rPr lang="en-US" sz="2400" dirty="0"/>
              <a:t>Naval Research Laboratory</a:t>
            </a:r>
          </a:p>
          <a:p>
            <a:r>
              <a:rPr lang="en-US" sz="2400" dirty="0"/>
              <a:t>Naval Oceanographic Office</a:t>
            </a:r>
          </a:p>
          <a:p>
            <a:r>
              <a:rPr lang="en-US" sz="2400" dirty="0"/>
              <a:t>Naval Surface Warfare Center Panama City, FL</a:t>
            </a:r>
          </a:p>
          <a:p>
            <a:r>
              <a:rPr lang="en-US" sz="2400" dirty="0"/>
              <a:t>Expeditionary Warfare Center (EXWC), Port Hueneme, CA</a:t>
            </a:r>
          </a:p>
          <a:p>
            <a:r>
              <a:rPr lang="en-US" sz="2400" dirty="0"/>
              <a:t>University of Louisiana Lafayette</a:t>
            </a:r>
          </a:p>
          <a:p>
            <a:r>
              <a:rPr lang="en-US" sz="2400" dirty="0"/>
              <a:t>St. Tammany Parish</a:t>
            </a:r>
          </a:p>
          <a:p>
            <a:r>
              <a:rPr lang="en-US" sz="2400" dirty="0"/>
              <a:t>Woods Hole Oceanographic Institute</a:t>
            </a:r>
          </a:p>
          <a:p>
            <a:r>
              <a:rPr lang="en-US" sz="2400" dirty="0"/>
              <a:t>NOAA</a:t>
            </a:r>
          </a:p>
          <a:p>
            <a:r>
              <a:rPr lang="en-US" sz="2400" dirty="0"/>
              <a:t>Booze Allen Hamilton</a:t>
            </a:r>
          </a:p>
          <a:p>
            <a:r>
              <a:rPr lang="en-US" sz="2400" dirty="0"/>
              <a:t>DDL Omni</a:t>
            </a:r>
          </a:p>
          <a:p>
            <a:r>
              <a:rPr lang="en-US" sz="2400" dirty="0"/>
              <a:t>Thermoprobe</a:t>
            </a:r>
          </a:p>
          <a:p>
            <a:r>
              <a:rPr lang="en-US" sz="2400" dirty="0"/>
              <a:t>DMR</a:t>
            </a:r>
          </a:p>
          <a:p>
            <a:r>
              <a:rPr lang="en-US" sz="2400" dirty="0"/>
              <a:t>Etc.</a:t>
            </a:r>
          </a:p>
        </p:txBody>
      </p:sp>
      <p:sp>
        <p:nvSpPr>
          <p:cNvPr id="4" name="TextBox 3"/>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Stories</a:t>
            </a:r>
          </a:p>
        </p:txBody>
      </p:sp>
      <p:sp>
        <p:nvSpPr>
          <p:cNvPr id="3" name="Text Placeholder 2"/>
          <p:cNvSpPr>
            <a:spLocks noGrp="1"/>
          </p:cNvSpPr>
          <p:nvPr>
            <p:ph type="body" sz="quarter" idx="10"/>
          </p:nvPr>
        </p:nvSpPr>
        <p:spPr>
          <a:xfrm>
            <a:off x="381000" y="1411552"/>
            <a:ext cx="8382000" cy="3151632"/>
          </a:xfrm>
        </p:spPr>
        <p:txBody>
          <a:bodyPr/>
          <a:lstStyle/>
          <a:p>
            <a:r>
              <a:rPr lang="en-US" dirty="0"/>
              <a:t>LADC GEMM</a:t>
            </a:r>
          </a:p>
          <a:p>
            <a:r>
              <a:rPr lang="en-US" dirty="0"/>
              <a:t>NOAA Phase I and Phase II SBIR awards</a:t>
            </a:r>
          </a:p>
          <a:p>
            <a:r>
              <a:rPr lang="en-US" dirty="0"/>
              <a:t>NSWC Panama City</a:t>
            </a:r>
          </a:p>
          <a:p>
            <a:r>
              <a:rPr lang="en-US" dirty="0"/>
              <a:t>NRL </a:t>
            </a:r>
            <a:r>
              <a:rPr lang="en-US" dirty="0" err="1"/>
              <a:t>Quadraped</a:t>
            </a:r>
            <a:endParaRPr lang="en-US" dirty="0"/>
          </a:p>
          <a:p>
            <a:endParaRPr lang="en-US" dirty="0"/>
          </a:p>
          <a:p>
            <a:endParaRPr lang="en-US" dirty="0"/>
          </a:p>
        </p:txBody>
      </p:sp>
      <p:sp>
        <p:nvSpPr>
          <p:cNvPr id="4" name="TextBox 3"/>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LADC GEMM</a:t>
            </a:r>
          </a:p>
        </p:txBody>
      </p:sp>
      <p:sp>
        <p:nvSpPr>
          <p:cNvPr id="3" name="Text Placeholder 2"/>
          <p:cNvSpPr>
            <a:spLocks noGrp="1"/>
          </p:cNvSpPr>
          <p:nvPr>
            <p:ph type="body" sz="quarter" idx="10"/>
          </p:nvPr>
        </p:nvSpPr>
        <p:spPr>
          <a:xfrm>
            <a:off x="304800" y="1752600"/>
            <a:ext cx="5257800" cy="3299365"/>
          </a:xfrm>
        </p:spPr>
        <p:txBody>
          <a:bodyPr/>
          <a:lstStyle/>
          <a:p>
            <a:r>
              <a:rPr lang="en-US" dirty="0"/>
              <a:t>3 year program monitoring marine mammals in the Gulf of Mexico with Passive Acoustics</a:t>
            </a:r>
          </a:p>
          <a:p>
            <a:r>
              <a:rPr lang="en-US" dirty="0"/>
              <a:t>University Consortium with ULL as lead institute</a:t>
            </a:r>
          </a:p>
          <a:p>
            <a:endParaRPr lang="en-US" dirty="0"/>
          </a:p>
        </p:txBody>
      </p:sp>
      <p:sp>
        <p:nvSpPr>
          <p:cNvPr id="4" name="TextBox 3"/>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pic>
        <p:nvPicPr>
          <p:cNvPr id="1026" name="Picture 2"/>
          <p:cNvPicPr>
            <a:picLocks noChangeAspect="1" noChangeArrowheads="1"/>
          </p:cNvPicPr>
          <p:nvPr/>
        </p:nvPicPr>
        <p:blipFill>
          <a:blip r:embed="rId2" cstate="print"/>
          <a:srcRect/>
          <a:stretch>
            <a:fillRect/>
          </a:stretch>
        </p:blipFill>
        <p:spPr bwMode="auto">
          <a:xfrm>
            <a:off x="5715000" y="1524000"/>
            <a:ext cx="3251200" cy="2438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15000" y="4114800"/>
            <a:ext cx="3305997" cy="2386013"/>
          </a:xfrm>
          <a:prstGeom prst="rect">
            <a:avLst/>
          </a:prstGeom>
          <a:noFill/>
          <a:ln w="9525">
            <a:noFill/>
            <a:miter lim="800000"/>
            <a:headEnd/>
            <a:tailEnd/>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a:ln w="6600">
                  <a:solidFill>
                    <a:schemeClr val="accent2"/>
                  </a:solidFill>
                  <a:prstDash val="solid"/>
                </a:ln>
                <a:solidFill>
                  <a:srgbClr val="FFFFFF"/>
                </a:solidFill>
                <a:effectLst>
                  <a:outerShdw dist="38100" dir="2700000" algn="tl" rotWithShape="0">
                    <a:schemeClr val="accent2"/>
                  </a:outerShdw>
                </a:effectLst>
              </a:rPr>
              <a:t>NOAA Phase I and Phase II SBIR</a:t>
            </a:r>
          </a:p>
        </p:txBody>
      </p:sp>
      <p:pic>
        <p:nvPicPr>
          <p:cNvPr id="4" name="Picture 3"/>
          <p:cNvPicPr/>
          <p:nvPr/>
        </p:nvPicPr>
        <p:blipFill>
          <a:blip r:embed="rId2" cstate="print"/>
          <a:srcRect/>
          <a:stretch>
            <a:fillRect/>
          </a:stretch>
        </p:blipFill>
        <p:spPr bwMode="auto">
          <a:xfrm>
            <a:off x="228600" y="1066800"/>
            <a:ext cx="8686800" cy="5638800"/>
          </a:xfrm>
          <a:prstGeom prst="rect">
            <a:avLst/>
          </a:prstGeom>
          <a:ln>
            <a:noFill/>
          </a:ln>
          <a:effectLst>
            <a:softEdge rad="317500"/>
          </a:effectLst>
        </p:spPr>
      </p:pic>
      <p:sp>
        <p:nvSpPr>
          <p:cNvPr id="5" name="TextBox 4"/>
          <p:cNvSpPr txBox="1"/>
          <p:nvPr/>
        </p:nvSpPr>
        <p:spPr>
          <a:xfrm>
            <a:off x="3352800" y="6248400"/>
            <a:ext cx="3646576" cy="369332"/>
          </a:xfrm>
          <a:prstGeom prst="rect">
            <a:avLst/>
          </a:prstGeom>
          <a:noFill/>
        </p:spPr>
        <p:txBody>
          <a:bodyPr wrap="none" rtlCol="0">
            <a:spAutoFit/>
          </a:bodyPr>
          <a:lstStyle/>
          <a:p>
            <a:r>
              <a:rPr lang="en-US" dirty="0"/>
              <a:t>Proteus Technologies LLC Proprietary</a:t>
            </a:r>
          </a:p>
        </p:txBody>
      </p:sp>
      <p:sp>
        <p:nvSpPr>
          <p:cNvPr id="6" name="Rectangle 5"/>
          <p:cNvSpPr/>
          <p:nvPr/>
        </p:nvSpPr>
        <p:spPr>
          <a:xfrm>
            <a:off x="5867400" y="4800600"/>
            <a:ext cx="3200400" cy="1200329"/>
          </a:xfrm>
          <a:prstGeom prst="rect">
            <a:avLst/>
          </a:prstGeom>
        </p:spPr>
        <p:txBody>
          <a:bodyPr wrap="square">
            <a:spAutoFit/>
          </a:bodyPr>
          <a:lstStyle/>
          <a:p>
            <a:r>
              <a:rPr lang="en-US" dirty="0"/>
              <a:t>Solicitation: NOAA2015-1 &amp; 2</a:t>
            </a:r>
          </a:p>
          <a:p>
            <a:r>
              <a:rPr lang="en-US" dirty="0"/>
              <a:t>Topic: 8.2.1F</a:t>
            </a:r>
          </a:p>
          <a:p>
            <a:r>
              <a:rPr lang="en-US" b="1" dirty="0"/>
              <a:t>Affordable Robust Nonlinear </a:t>
            </a:r>
          </a:p>
          <a:p>
            <a:r>
              <a:rPr lang="en-US" b="1" dirty="0"/>
              <a:t>Towed Hydrophone Arrays</a:t>
            </a:r>
            <a:endParaRPr lang="en-US" dirty="0"/>
          </a:p>
        </p:txBody>
      </p:sp>
    </p:spTree>
    <p:extLst>
      <p:ext uri="{BB962C8B-B14F-4D97-AF65-F5344CB8AC3E}">
        <p14:creationId xmlns:p14="http://schemas.microsoft.com/office/powerpoint/2010/main" val="37971138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45"/>
            <a:ext cx="9220200" cy="775597"/>
          </a:xfrm>
        </p:spPr>
        <p:txBody>
          <a:bodyPr/>
          <a:lstStyle/>
          <a:p>
            <a:pPr algn="ctr"/>
            <a:r>
              <a:rPr lang="en-US" sz="2800" b="1" spc="0" dirty="0" err="1">
                <a:ln w="6600">
                  <a:solidFill>
                    <a:schemeClr val="accent2"/>
                  </a:solidFill>
                  <a:prstDash val="solid"/>
                </a:ln>
                <a:solidFill>
                  <a:srgbClr val="FFFFFF"/>
                </a:solidFill>
                <a:effectLst>
                  <a:outerShdw dist="38100" dir="2700000" algn="tl" rotWithShape="0">
                    <a:schemeClr val="accent2"/>
                  </a:outerShdw>
                </a:effectLst>
              </a:rPr>
              <a:t>PAMGuard</a:t>
            </a:r>
            <a:r>
              <a:rPr lang="en-US" sz="2800" b="1" spc="0" dirty="0">
                <a:ln w="6600">
                  <a:solidFill>
                    <a:schemeClr val="accent2"/>
                  </a:solidFill>
                  <a:prstDash val="solid"/>
                </a:ln>
                <a:solidFill>
                  <a:srgbClr val="FFFFFF"/>
                </a:solidFill>
                <a:effectLst>
                  <a:outerShdw dist="38100" dir="2700000" algn="tl" rotWithShape="0">
                    <a:schemeClr val="accent2"/>
                  </a:outerShdw>
                </a:effectLst>
              </a:rPr>
              <a:t> Detection of Dolphin Pod off Port Beam </a:t>
            </a:r>
            <a:br>
              <a:rPr lang="en-US" sz="2800" b="1" spc="0" dirty="0">
                <a:ln w="6600">
                  <a:solidFill>
                    <a:schemeClr val="accent2"/>
                  </a:solidFill>
                  <a:prstDash val="solid"/>
                </a:ln>
                <a:solidFill>
                  <a:srgbClr val="FFFFFF"/>
                </a:solidFill>
                <a:effectLst>
                  <a:outerShdw dist="38100" dir="2700000" algn="tl" rotWithShape="0">
                    <a:schemeClr val="accent2"/>
                  </a:outerShdw>
                </a:effectLst>
              </a:rPr>
            </a:br>
            <a:r>
              <a:rPr lang="en-US" sz="2800" b="1" spc="0" dirty="0">
                <a:ln w="6600">
                  <a:solidFill>
                    <a:schemeClr val="accent2"/>
                  </a:solidFill>
                  <a:prstDash val="solid"/>
                </a:ln>
                <a:solidFill>
                  <a:srgbClr val="FFFFFF"/>
                </a:solidFill>
                <a:effectLst>
                  <a:outerShdw dist="38100" dir="2700000" algn="tl" rotWithShape="0">
                    <a:schemeClr val="accent2"/>
                  </a:outerShdw>
                </a:effectLst>
              </a:rPr>
              <a:t>9 Feb 2016, ~22:47 UTC, 8 Knots</a:t>
            </a:r>
          </a:p>
        </p:txBody>
      </p:sp>
      <p:pic>
        <p:nvPicPr>
          <p:cNvPr id="4" name="Picture 3"/>
          <p:cNvPicPr/>
          <p:nvPr/>
        </p:nvPicPr>
        <p:blipFill rotWithShape="1">
          <a:blip r:embed="rId2" cstate="print"/>
          <a:srcRect b="4231"/>
          <a:stretch/>
        </p:blipFill>
        <p:spPr bwMode="auto">
          <a:xfrm>
            <a:off x="1" y="1122089"/>
            <a:ext cx="9143999" cy="5352485"/>
          </a:xfrm>
          <a:prstGeom prst="rect">
            <a:avLst/>
          </a:prstGeom>
          <a:noFill/>
          <a:ln w="9525">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990600"/>
            <a:ext cx="1905000" cy="1905000"/>
          </a:xfrm>
          <a:prstGeom prst="rect">
            <a:avLst/>
          </a:prstGeom>
        </p:spPr>
      </p:pic>
      <p:sp>
        <p:nvSpPr>
          <p:cNvPr id="5" name="TextBox 4"/>
          <p:cNvSpPr txBox="1"/>
          <p:nvPr/>
        </p:nvSpPr>
        <p:spPr>
          <a:xfrm>
            <a:off x="1219200" y="3429000"/>
            <a:ext cx="3831946" cy="369332"/>
          </a:xfrm>
          <a:prstGeom prst="rect">
            <a:avLst/>
          </a:prstGeom>
          <a:noFill/>
        </p:spPr>
        <p:txBody>
          <a:bodyPr wrap="none" rtlCol="0">
            <a:spAutoFit/>
          </a:bodyPr>
          <a:lstStyle/>
          <a:p>
            <a:r>
              <a:rPr lang="en-US" dirty="0">
                <a:solidFill>
                  <a:schemeClr val="bg1"/>
                </a:solidFill>
              </a:rPr>
              <a:t>group of dolphins 400m off port beam </a:t>
            </a:r>
          </a:p>
        </p:txBody>
      </p:sp>
      <p:sp>
        <p:nvSpPr>
          <p:cNvPr id="6" name="TextBox 5"/>
          <p:cNvSpPr txBox="1"/>
          <p:nvPr/>
        </p:nvSpPr>
        <p:spPr>
          <a:xfrm>
            <a:off x="1219200" y="3665547"/>
            <a:ext cx="2510111" cy="369332"/>
          </a:xfrm>
          <a:prstGeom prst="rect">
            <a:avLst/>
          </a:prstGeom>
          <a:noFill/>
        </p:spPr>
        <p:txBody>
          <a:bodyPr wrap="none" rtlCol="0">
            <a:spAutoFit/>
          </a:bodyPr>
          <a:lstStyle/>
          <a:p>
            <a:r>
              <a:rPr lang="en-US" dirty="0">
                <a:solidFill>
                  <a:schemeClr val="bg1"/>
                </a:solidFill>
              </a:rPr>
              <a:t>echoes on dolphin clicks </a:t>
            </a:r>
          </a:p>
        </p:txBody>
      </p:sp>
      <p:sp>
        <p:nvSpPr>
          <p:cNvPr id="7" name="TextBox 6"/>
          <p:cNvSpPr txBox="1"/>
          <p:nvPr/>
        </p:nvSpPr>
        <p:spPr>
          <a:xfrm>
            <a:off x="381000" y="6488668"/>
            <a:ext cx="2590389" cy="369332"/>
          </a:xfrm>
          <a:prstGeom prst="rect">
            <a:avLst/>
          </a:prstGeom>
          <a:noFill/>
        </p:spPr>
        <p:txBody>
          <a:bodyPr wrap="none" rtlCol="0">
            <a:spAutoFit/>
          </a:bodyPr>
          <a:lstStyle/>
          <a:p>
            <a:r>
              <a:rPr lang="en-US" dirty="0"/>
              <a:t>Proteus Technologies LLC </a:t>
            </a:r>
          </a:p>
        </p:txBody>
      </p:sp>
    </p:spTree>
    <p:extLst>
      <p:ext uri="{BB962C8B-B14F-4D97-AF65-F5344CB8AC3E}">
        <p14:creationId xmlns:p14="http://schemas.microsoft.com/office/powerpoint/2010/main" val="41433774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NSWC Panama City</a:t>
            </a:r>
          </a:p>
        </p:txBody>
      </p:sp>
      <p:sp>
        <p:nvSpPr>
          <p:cNvPr id="3" name="Text Placeholder 2"/>
          <p:cNvSpPr>
            <a:spLocks noGrp="1"/>
          </p:cNvSpPr>
          <p:nvPr>
            <p:ph type="body" sz="quarter" idx="10"/>
          </p:nvPr>
        </p:nvSpPr>
        <p:spPr>
          <a:xfrm>
            <a:off x="381000" y="1411552"/>
            <a:ext cx="8382000" cy="2511457"/>
          </a:xfrm>
        </p:spPr>
        <p:txBody>
          <a:bodyPr/>
          <a:lstStyle/>
          <a:p>
            <a:r>
              <a:rPr lang="en-US" dirty="0"/>
              <a:t>Seaport E contracts</a:t>
            </a:r>
          </a:p>
          <a:p>
            <a:r>
              <a:rPr lang="en-US" dirty="0"/>
              <a:t>Working with NSWC since 2010</a:t>
            </a:r>
          </a:p>
          <a:p>
            <a:r>
              <a:rPr lang="en-US" dirty="0"/>
              <a:t>Designing Form/Fit/Function replacements for various Q32 and Q48 sonar components</a:t>
            </a:r>
          </a:p>
          <a:p>
            <a:r>
              <a:rPr lang="en-US" dirty="0"/>
              <a:t>Supporting test and calibration</a:t>
            </a:r>
          </a:p>
        </p:txBody>
      </p:sp>
      <p:sp>
        <p:nvSpPr>
          <p:cNvPr id="4" name="TextBox 3"/>
          <p:cNvSpPr txBox="1"/>
          <p:nvPr/>
        </p:nvSpPr>
        <p:spPr>
          <a:xfrm>
            <a:off x="428044" y="6330433"/>
            <a:ext cx="2590389" cy="369332"/>
          </a:xfrm>
          <a:prstGeom prst="rect">
            <a:avLst/>
          </a:prstGeom>
          <a:noFill/>
        </p:spPr>
        <p:txBody>
          <a:bodyPr wrap="none" rtlCol="0">
            <a:spAutoFit/>
          </a:bodyPr>
          <a:lstStyle/>
          <a:p>
            <a:r>
              <a:rPr lang="en-US" dirty="0"/>
              <a:t>Proteus Technologies LLC </a:t>
            </a:r>
          </a:p>
        </p:txBody>
      </p:sp>
    </p:spTree>
  </p:cSld>
  <p:clrMapOvr>
    <a:masterClrMapping/>
  </p:clrMapOvr>
  <p:transition>
    <p:fade/>
  </p:transition>
</p:sld>
</file>

<file path=ppt/theme/theme1.xml><?xml version="1.0" encoding="utf-8"?>
<a:theme xmlns:a="http://schemas.openxmlformats.org/drawingml/2006/main" name="Blue Segoe 4-3 template-template_April-17-2007">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(Dark blue swoosh design)</Template>
  <TotalTime>1099</TotalTime>
  <Words>445</Words>
  <Application>Microsoft Office PowerPoint</Application>
  <PresentationFormat>On-screen Show (4:3)</PresentationFormat>
  <Paragraphs>79</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Courier New</vt:lpstr>
      <vt:lpstr>Wingdings</vt:lpstr>
      <vt:lpstr>Blue Segoe 4-3 template-template_April-17-2007</vt:lpstr>
      <vt:lpstr>White with Courier font for code slides</vt:lpstr>
      <vt:lpstr>Proteus Technologies LLC</vt:lpstr>
      <vt:lpstr>About Proteus Technologies LLC</vt:lpstr>
      <vt:lpstr>What We Do</vt:lpstr>
      <vt:lpstr>Clients</vt:lpstr>
      <vt:lpstr>Success Stories</vt:lpstr>
      <vt:lpstr>LADC GEMM</vt:lpstr>
      <vt:lpstr>NOAA Phase I and Phase II SBIR</vt:lpstr>
      <vt:lpstr>PAMGuard Detection of Dolphin Pod off Port Beam  9 Feb 2016, ~22:47 UTC, 8 Knots</vt:lpstr>
      <vt:lpstr>NSWC Panama City</vt:lpstr>
      <vt:lpstr>Naval Research Laboratory Quadraped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sean</dc:creator>
  <cp:lastModifiedBy>nguess@nvisionsolutions.com</cp:lastModifiedBy>
  <cp:revision>97</cp:revision>
  <dcterms:created xsi:type="dcterms:W3CDTF">2016-04-29T21:03:29Z</dcterms:created>
  <dcterms:modified xsi:type="dcterms:W3CDTF">2017-06-20T15:26:26Z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