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2"/>
  </p:notesMasterIdLst>
  <p:sldIdLst>
    <p:sldId id="353" r:id="rId2"/>
    <p:sldId id="397" r:id="rId3"/>
    <p:sldId id="383" r:id="rId4"/>
    <p:sldId id="355" r:id="rId5"/>
    <p:sldId id="381" r:id="rId6"/>
    <p:sldId id="356" r:id="rId7"/>
    <p:sldId id="395" r:id="rId8"/>
    <p:sldId id="398" r:id="rId9"/>
    <p:sldId id="399" r:id="rId10"/>
    <p:sldId id="384" r:id="rId11"/>
    <p:sldId id="359" r:id="rId12"/>
    <p:sldId id="396" r:id="rId13"/>
    <p:sldId id="358" r:id="rId14"/>
    <p:sldId id="382" r:id="rId15"/>
    <p:sldId id="394" r:id="rId16"/>
    <p:sldId id="385" r:id="rId17"/>
    <p:sldId id="323" r:id="rId18"/>
    <p:sldId id="387" r:id="rId19"/>
    <p:sldId id="388" r:id="rId20"/>
    <p:sldId id="357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A207"/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4676" autoAdjust="0"/>
  </p:normalViewPr>
  <p:slideViewPr>
    <p:cSldViewPr>
      <p:cViewPr>
        <p:scale>
          <a:sx n="77" d="100"/>
          <a:sy n="77" d="100"/>
        </p:scale>
        <p:origin x="204" y="-2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F207C-CBE1-4820-AB90-33E9356D47C7}" type="datetimeFigureOut">
              <a:rPr lang="en-US" smtClean="0"/>
              <a:pPr/>
              <a:t>6/20/2017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CF022-0FDD-49D7-97B3-51B81D32AE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36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591A-A824-4FD5-BF28-6A3E4179773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70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591A-A824-4FD5-BF28-6A3E4179773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29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591A-A824-4FD5-BF28-6A3E417977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35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591A-A824-4FD5-BF28-6A3E4179773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00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591A-A824-4FD5-BF28-6A3E4179773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92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591A-A824-4FD5-BF28-6A3E4179773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42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7591A-A824-4FD5-BF28-6A3E4179773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1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6571-950F-4DB8-A18D-9247D3018C84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6/20/2017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7E76-07C7-4B0F-B933-41927B8E1108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98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6571-950F-4DB8-A18D-9247D3018C8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6/20/2017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7E76-07C7-4B0F-B933-41927B8E110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1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6571-950F-4DB8-A18D-9247D3018C8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6/20/2017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7E76-07C7-4B0F-B933-41927B8E110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3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6571-950F-4DB8-A18D-9247D3018C8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6/20/2017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7E76-07C7-4B0F-B933-41927B8E110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13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6571-950F-4DB8-A18D-9247D3018C84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6/20/2017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7E76-07C7-4B0F-B933-41927B8E1108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027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6571-950F-4DB8-A18D-9247D3018C8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6/20/2017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7E76-07C7-4B0F-B933-41927B8E110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8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6571-950F-4DB8-A18D-9247D3018C8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6/20/2017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7E76-07C7-4B0F-B933-41927B8E110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8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6571-950F-4DB8-A18D-9247D3018C8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6/20/2017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7E76-07C7-4B0F-B933-41927B8E110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8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6571-950F-4DB8-A18D-9247D3018C8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6/20/2017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7E76-07C7-4B0F-B933-41927B8E110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58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6571-950F-4DB8-A18D-9247D3018C8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6/20/2017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7E76-07C7-4B0F-B933-41927B8E110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88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6571-950F-4DB8-A18D-9247D3018C8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6/20/2017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B3F07E76-07C7-4B0F-B933-41927B8E110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65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C46571-950F-4DB8-A18D-9247D3018C8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6/20/2017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F07E76-07C7-4B0F-B933-41927B8E110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631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1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eg"/><Relationship Id="rId3" Type="http://schemas.openxmlformats.org/officeDocument/2006/relationships/image" Target="../media/image16.png"/><Relationship Id="rId7" Type="http://schemas.openxmlformats.org/officeDocument/2006/relationships/image" Target="../media/image19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1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3" Type="http://schemas.openxmlformats.org/officeDocument/2006/relationships/image" Target="../media/image16.png"/><Relationship Id="rId7" Type="http://schemas.openxmlformats.org/officeDocument/2006/relationships/image" Target="../media/image19.jpg"/><Relationship Id="rId12" Type="http://schemas.openxmlformats.org/officeDocument/2006/relationships/image" Target="../media/image11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11" Type="http://schemas.openxmlformats.org/officeDocument/2006/relationships/image" Target="../media/image116.png"/><Relationship Id="rId5" Type="http://schemas.openxmlformats.org/officeDocument/2006/relationships/image" Target="../media/image20.png"/><Relationship Id="rId10" Type="http://schemas.openxmlformats.org/officeDocument/2006/relationships/image" Target="../media/image115.png"/><Relationship Id="rId4" Type="http://schemas.openxmlformats.org/officeDocument/2006/relationships/image" Target="../media/image17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7.png"/><Relationship Id="rId7" Type="http://schemas.openxmlformats.org/officeDocument/2006/relationships/image" Target="../media/image1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10" Type="http://schemas.openxmlformats.org/officeDocument/2006/relationships/image" Target="../media/image124.png"/><Relationship Id="rId4" Type="http://schemas.openxmlformats.org/officeDocument/2006/relationships/image" Target="../media/image20.png"/><Relationship Id="rId9" Type="http://schemas.openxmlformats.org/officeDocument/2006/relationships/image" Target="../media/image12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gif"/><Relationship Id="rId3" Type="http://schemas.openxmlformats.org/officeDocument/2006/relationships/image" Target="../media/image17.png"/><Relationship Id="rId7" Type="http://schemas.openxmlformats.org/officeDocument/2006/relationships/image" Target="../media/image12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g"/><Relationship Id="rId11" Type="http://schemas.openxmlformats.org/officeDocument/2006/relationships/image" Target="../media/image128.jpeg"/><Relationship Id="rId5" Type="http://schemas.openxmlformats.org/officeDocument/2006/relationships/image" Target="../media/image18.jpeg"/><Relationship Id="rId10" Type="http://schemas.openxmlformats.org/officeDocument/2006/relationships/image" Target="../media/image127.png"/><Relationship Id="rId4" Type="http://schemas.openxmlformats.org/officeDocument/2006/relationships/image" Target="../media/image20.png"/><Relationship Id="rId9" Type="http://schemas.openxmlformats.org/officeDocument/2006/relationships/image" Target="../media/image1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3.png"/><Relationship Id="rId7" Type="http://schemas.openxmlformats.org/officeDocument/2006/relationships/image" Target="../media/image1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6.png"/><Relationship Id="rId11" Type="http://schemas.openxmlformats.org/officeDocument/2006/relationships/image" Target="../media/image19.jpg"/><Relationship Id="rId5" Type="http://schemas.openxmlformats.org/officeDocument/2006/relationships/image" Target="../media/image115.png"/><Relationship Id="rId10" Type="http://schemas.openxmlformats.org/officeDocument/2006/relationships/image" Target="../media/image18.jpeg"/><Relationship Id="rId4" Type="http://schemas.openxmlformats.org/officeDocument/2006/relationships/image" Target="../media/image114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eg"/><Relationship Id="rId3" Type="http://schemas.openxmlformats.org/officeDocument/2006/relationships/image" Target="../media/image16.png"/><Relationship Id="rId7" Type="http://schemas.openxmlformats.org/officeDocument/2006/relationships/image" Target="../media/image19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g"/><Relationship Id="rId11" Type="http://schemas.openxmlformats.org/officeDocument/2006/relationships/image" Target="../media/image25.png"/><Relationship Id="rId5" Type="http://schemas.openxmlformats.org/officeDocument/2006/relationships/image" Target="../media/image18.jpe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6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20.png"/><Relationship Id="rId10" Type="http://schemas.openxmlformats.org/officeDocument/2006/relationships/image" Target="../media/image29.jpg"/><Relationship Id="rId4" Type="http://schemas.openxmlformats.org/officeDocument/2006/relationships/image" Target="../media/image17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30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40.gif"/><Relationship Id="rId26" Type="http://schemas.openxmlformats.org/officeDocument/2006/relationships/image" Target="../media/image48.png"/><Relationship Id="rId39" Type="http://schemas.openxmlformats.org/officeDocument/2006/relationships/image" Target="../media/image61.png"/><Relationship Id="rId3" Type="http://schemas.openxmlformats.org/officeDocument/2006/relationships/image" Target="../media/image28.png"/><Relationship Id="rId21" Type="http://schemas.openxmlformats.org/officeDocument/2006/relationships/image" Target="../media/image43.jpeg"/><Relationship Id="rId34" Type="http://schemas.openxmlformats.org/officeDocument/2006/relationships/image" Target="../media/image56.png"/><Relationship Id="rId42" Type="http://schemas.openxmlformats.org/officeDocument/2006/relationships/image" Target="../media/image64.png"/><Relationship Id="rId47" Type="http://schemas.openxmlformats.org/officeDocument/2006/relationships/image" Target="../media/image69.png"/><Relationship Id="rId7" Type="http://schemas.openxmlformats.org/officeDocument/2006/relationships/image" Target="../media/image20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33" Type="http://schemas.openxmlformats.org/officeDocument/2006/relationships/image" Target="../media/image55.png"/><Relationship Id="rId38" Type="http://schemas.openxmlformats.org/officeDocument/2006/relationships/image" Target="../media/image60.png"/><Relationship Id="rId46" Type="http://schemas.openxmlformats.org/officeDocument/2006/relationships/image" Target="../media/image6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8.png"/><Relationship Id="rId20" Type="http://schemas.openxmlformats.org/officeDocument/2006/relationships/image" Target="../media/image42.jpeg"/><Relationship Id="rId29" Type="http://schemas.openxmlformats.org/officeDocument/2006/relationships/image" Target="../media/image51.jpeg"/><Relationship Id="rId41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32" Type="http://schemas.openxmlformats.org/officeDocument/2006/relationships/image" Target="../media/image54.jpeg"/><Relationship Id="rId37" Type="http://schemas.openxmlformats.org/officeDocument/2006/relationships/image" Target="../media/image59.png"/><Relationship Id="rId40" Type="http://schemas.openxmlformats.org/officeDocument/2006/relationships/image" Target="../media/image62.jpeg"/><Relationship Id="rId45" Type="http://schemas.openxmlformats.org/officeDocument/2006/relationships/image" Target="../media/image67.jpeg"/><Relationship Id="rId5" Type="http://schemas.openxmlformats.org/officeDocument/2006/relationships/image" Target="../media/image16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36" Type="http://schemas.openxmlformats.org/officeDocument/2006/relationships/image" Target="../media/image58.png"/><Relationship Id="rId49" Type="http://schemas.openxmlformats.org/officeDocument/2006/relationships/image" Target="../media/image71.png"/><Relationship Id="rId10" Type="http://schemas.openxmlformats.org/officeDocument/2006/relationships/image" Target="../media/image32.png"/><Relationship Id="rId19" Type="http://schemas.openxmlformats.org/officeDocument/2006/relationships/image" Target="../media/image41.gif"/><Relationship Id="rId31" Type="http://schemas.openxmlformats.org/officeDocument/2006/relationships/image" Target="../media/image53.png"/><Relationship Id="rId44" Type="http://schemas.openxmlformats.org/officeDocument/2006/relationships/image" Target="../media/image66.png"/><Relationship Id="rId4" Type="http://schemas.openxmlformats.org/officeDocument/2006/relationships/image" Target="../media/image31.png"/><Relationship Id="rId9" Type="http://schemas.openxmlformats.org/officeDocument/2006/relationships/image" Target="../media/image19.jp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gif"/><Relationship Id="rId30" Type="http://schemas.openxmlformats.org/officeDocument/2006/relationships/image" Target="../media/image52.jpeg"/><Relationship Id="rId35" Type="http://schemas.openxmlformats.org/officeDocument/2006/relationships/image" Target="../media/image57.png"/><Relationship Id="rId43" Type="http://schemas.openxmlformats.org/officeDocument/2006/relationships/image" Target="../media/image65.png"/><Relationship Id="rId48" Type="http://schemas.openxmlformats.org/officeDocument/2006/relationships/image" Target="../media/image70.png"/><Relationship Id="rId8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jpeg"/><Relationship Id="rId18" Type="http://schemas.openxmlformats.org/officeDocument/2006/relationships/image" Target="../media/image86.png"/><Relationship Id="rId26" Type="http://schemas.openxmlformats.org/officeDocument/2006/relationships/image" Target="../media/image17.png"/><Relationship Id="rId39" Type="http://schemas.openxmlformats.org/officeDocument/2006/relationships/image" Target="../media/image102.png"/><Relationship Id="rId3" Type="http://schemas.openxmlformats.org/officeDocument/2006/relationships/image" Target="../media/image31.png"/><Relationship Id="rId21" Type="http://schemas.openxmlformats.org/officeDocument/2006/relationships/image" Target="../media/image89.png"/><Relationship Id="rId34" Type="http://schemas.openxmlformats.org/officeDocument/2006/relationships/image" Target="../media/image97.png"/><Relationship Id="rId42" Type="http://schemas.openxmlformats.org/officeDocument/2006/relationships/image" Target="../media/image28.png"/><Relationship Id="rId7" Type="http://schemas.openxmlformats.org/officeDocument/2006/relationships/image" Target="../media/image75.emf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5" Type="http://schemas.openxmlformats.org/officeDocument/2006/relationships/image" Target="../media/image16.png"/><Relationship Id="rId33" Type="http://schemas.openxmlformats.org/officeDocument/2006/relationships/image" Target="../media/image96.png"/><Relationship Id="rId38" Type="http://schemas.openxmlformats.org/officeDocument/2006/relationships/image" Target="../media/image10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29" Type="http://schemas.openxmlformats.org/officeDocument/2006/relationships/image" Target="../media/image19.jpg"/><Relationship Id="rId41" Type="http://schemas.openxmlformats.org/officeDocument/2006/relationships/image" Target="../media/image10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24" Type="http://schemas.openxmlformats.org/officeDocument/2006/relationships/image" Target="../media/image92.png"/><Relationship Id="rId32" Type="http://schemas.openxmlformats.org/officeDocument/2006/relationships/image" Target="../media/image95.png"/><Relationship Id="rId37" Type="http://schemas.openxmlformats.org/officeDocument/2006/relationships/image" Target="../media/image100.png"/><Relationship Id="rId40" Type="http://schemas.openxmlformats.org/officeDocument/2006/relationships/image" Target="../media/image103.png"/><Relationship Id="rId5" Type="http://schemas.openxmlformats.org/officeDocument/2006/relationships/image" Target="../media/image73.jpeg"/><Relationship Id="rId15" Type="http://schemas.openxmlformats.org/officeDocument/2006/relationships/image" Target="../media/image83.png"/><Relationship Id="rId23" Type="http://schemas.openxmlformats.org/officeDocument/2006/relationships/image" Target="../media/image91.png"/><Relationship Id="rId28" Type="http://schemas.openxmlformats.org/officeDocument/2006/relationships/image" Target="../media/image18.jpeg"/><Relationship Id="rId36" Type="http://schemas.openxmlformats.org/officeDocument/2006/relationships/image" Target="../media/image99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31" Type="http://schemas.openxmlformats.org/officeDocument/2006/relationships/image" Target="../media/image94.png"/><Relationship Id="rId4" Type="http://schemas.openxmlformats.org/officeDocument/2006/relationships/image" Target="../media/image72.jpeg"/><Relationship Id="rId9" Type="http://schemas.openxmlformats.org/officeDocument/2006/relationships/image" Target="../media/image77.jpeg"/><Relationship Id="rId14" Type="http://schemas.openxmlformats.org/officeDocument/2006/relationships/image" Target="../media/image82.png"/><Relationship Id="rId22" Type="http://schemas.openxmlformats.org/officeDocument/2006/relationships/image" Target="../media/image90.png"/><Relationship Id="rId27" Type="http://schemas.openxmlformats.org/officeDocument/2006/relationships/image" Target="../media/image20.png"/><Relationship Id="rId30" Type="http://schemas.openxmlformats.org/officeDocument/2006/relationships/image" Target="../media/image93.png"/><Relationship Id="rId35" Type="http://schemas.openxmlformats.org/officeDocument/2006/relationships/image" Target="../media/image98.png"/><Relationship Id="rId43" Type="http://schemas.openxmlformats.org/officeDocument/2006/relationships/image" Target="../media/image10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30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107.png"/><Relationship Id="rId4" Type="http://schemas.openxmlformats.org/officeDocument/2006/relationships/image" Target="../media/image16.png"/><Relationship Id="rId9" Type="http://schemas.openxmlformats.org/officeDocument/2006/relationships/image" Target="../media/image10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3" Type="http://schemas.openxmlformats.org/officeDocument/2006/relationships/image" Target="../media/image16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10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3320" y="4171046"/>
            <a:ext cx="1628680" cy="10867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920640"/>
            <a:ext cx="1782880" cy="1337160"/>
          </a:xfrm>
          <a:prstGeom prst="rect">
            <a:avLst/>
          </a:prstGeom>
        </p:spPr>
      </p:pic>
      <p:pic>
        <p:nvPicPr>
          <p:cNvPr id="3074" name="Picture 2" descr="http://www.bluffton.com/wp-content/uploads/oyster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927" y="2856556"/>
            <a:ext cx="1787074" cy="134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320" y="1676400"/>
            <a:ext cx="1628680" cy="11801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247" y="1676400"/>
            <a:ext cx="1793633" cy="1345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304801"/>
            <a:ext cx="10210800" cy="1172737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latin typeface="Arial Narrow" panose="020B0606020202030204" pitchFamily="34" charset="0"/>
              </a:rPr>
              <a:t>2016: Yearend Overview </a:t>
            </a:r>
            <a:br>
              <a:rPr lang="en-US" sz="3000" dirty="0">
                <a:latin typeface="Arial Narrow" panose="020B0606020202030204" pitchFamily="34" charset="0"/>
              </a:rPr>
            </a:br>
            <a:r>
              <a:rPr lang="en-US" sz="3000" dirty="0">
                <a:latin typeface="Arial Narrow" panose="020B0606020202030204" pitchFamily="34" charset="0"/>
              </a:rPr>
              <a:t>Where we have come from, where we are, and where we are going!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7400" y="5486400"/>
            <a:ext cx="6096000" cy="825531"/>
          </a:xfrm>
        </p:spPr>
        <p:txBody>
          <a:bodyPr>
            <a:normAutofit/>
          </a:bodyPr>
          <a:lstStyle/>
          <a:p>
            <a:r>
              <a:rPr lang="en-US" sz="2400" dirty="0"/>
              <a:t>August 5</a:t>
            </a:r>
            <a:r>
              <a:rPr lang="en-US" sz="2400" baseline="30000" dirty="0"/>
              <a:t>th</a:t>
            </a:r>
            <a:r>
              <a:rPr lang="en-US" sz="2400" dirty="0"/>
              <a:t>, 2016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676400"/>
            <a:ext cx="9144000" cy="3581402"/>
            <a:chOff x="1524000" y="1676400"/>
            <a:chExt cx="9144000" cy="3581402"/>
          </a:xfrm>
        </p:grpSpPr>
        <p:pic>
          <p:nvPicPr>
            <p:cNvPr id="1049" name="Picture 25" descr="http://sunshineandsails.com/wp-content/uploads/2013/01/cruise-cargo_ship-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9437" y="1676400"/>
              <a:ext cx="1757363" cy="1345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1" name="Picture 17" descr="http://www.noaanews.noaa.gov/stories2010/images/fgb06_diver1_gs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6184" y="1676401"/>
              <a:ext cx="1991816" cy="1324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3" name="Picture 19" descr="http://i.telegraph.co.uk/multimedia/archive/01893/newPic_6062_jpg_1893600b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798" y="4017952"/>
              <a:ext cx="1981202" cy="1239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4563" y="1676400"/>
              <a:ext cx="3444875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 descr="http://www.usm.edu/news/archives/older/cms/images/stories/2008/September/bennett%20symposium%20eagle%20ray%20photo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1200" y="3933602"/>
              <a:ext cx="1765598" cy="1324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www.usm.edu/news/sites/default/files/Buoy_deployment_Munro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798" y="2861534"/>
              <a:ext cx="1981202" cy="1320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676401"/>
              <a:ext cx="1981200" cy="3581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 descr="http://www.usm.edu/gcrl/images/particle%20removal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9438" y="2856557"/>
              <a:ext cx="1757361" cy="1318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0" y="6122753"/>
            <a:ext cx="12192000" cy="761999"/>
          </a:xfrm>
          <a:prstGeom prst="rect">
            <a:avLst/>
          </a:prstGeom>
          <a:gradFill flip="none" rotWithShape="1">
            <a:gsLst>
              <a:gs pos="0">
                <a:srgbClr val="2E97CC"/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067800" y="6347334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#SBAHQ-14-C-0012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858442"/>
            <a:ext cx="1784560" cy="1338420"/>
          </a:xfrm>
          <a:prstGeom prst="rect">
            <a:avLst/>
          </a:prstGeom>
        </p:spPr>
      </p:pic>
      <p:pic>
        <p:nvPicPr>
          <p:cNvPr id="29" name="Picture 27" descr="Mississippi Enterprise for Technology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086" y="6324599"/>
            <a:ext cx="1378714" cy="41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145233" y="6096000"/>
            <a:ext cx="2293167" cy="738601"/>
            <a:chOff x="1593033" y="8198397"/>
            <a:chExt cx="2293167" cy="738601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8198397"/>
              <a:ext cx="2133600" cy="640803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593033" y="8701549"/>
              <a:ext cx="2293167" cy="235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Business &amp; Innovation Assistance Center</a:t>
              </a: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651" y="6324600"/>
            <a:ext cx="1669949" cy="40602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6323214"/>
            <a:ext cx="1066800" cy="3976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05000" y="5373469"/>
            <a:ext cx="7564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Presented at the 2nd Annual Marine Industries Science &amp; Technology Forum &amp; Small Business Summit – New Orleans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29200" y="4572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251296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3200"/>
            <a:ext cx="8305800" cy="1143000"/>
          </a:xfrm>
        </p:spPr>
        <p:txBody>
          <a:bodyPr>
            <a:no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Drivers and MIST “States Strategy”</a:t>
            </a:r>
            <a:b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6096000"/>
            <a:ext cx="12192000" cy="762000"/>
            <a:chOff x="0" y="6096000"/>
            <a:chExt cx="12192000" cy="762000"/>
          </a:xfrm>
        </p:grpSpPr>
        <p:sp>
          <p:nvSpPr>
            <p:cNvPr id="19" name="Rectangle 18"/>
            <p:cNvSpPr/>
            <p:nvPr/>
          </p:nvSpPr>
          <p:spPr>
            <a:xfrm>
              <a:off x="0" y="6096000"/>
              <a:ext cx="12192000" cy="761999"/>
            </a:xfrm>
            <a:prstGeom prst="rect">
              <a:avLst/>
            </a:prstGeom>
            <a:gradFill flip="none" rotWithShape="1">
              <a:gsLst>
                <a:gs pos="0">
                  <a:srgbClr val="2E97CC"/>
                </a:gs>
                <a:gs pos="50000">
                  <a:srgbClr val="66CCFF">
                    <a:tint val="44500"/>
                    <a:satMod val="160000"/>
                  </a:srgbClr>
                </a:gs>
                <a:gs pos="100000">
                  <a:srgbClr val="66CC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27" descr="Mississippi Enterprise for Technolog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86" y="6324599"/>
              <a:ext cx="1378714" cy="41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145233" y="6096000"/>
              <a:ext cx="2293167" cy="738601"/>
              <a:chOff x="1593033" y="8198397"/>
              <a:chExt cx="2293167" cy="738601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200" y="8198397"/>
                <a:ext cx="2133600" cy="640803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593033" y="8701549"/>
                <a:ext cx="2293167" cy="235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Business &amp; Innovation Assistance Center</a:t>
                </a:r>
              </a:p>
            </p:txBody>
          </p:sp>
        </p:grpSp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9049" y="6096000"/>
              <a:ext cx="732951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651" y="6324600"/>
              <a:ext cx="1669949" cy="40602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6323214"/>
              <a:ext cx="1066800" cy="397625"/>
            </a:xfrm>
            <a:prstGeom prst="rect">
              <a:avLst/>
            </a:prstGeom>
          </p:spPr>
        </p:pic>
      </p:grpSp>
      <p:pic>
        <p:nvPicPr>
          <p:cNvPr id="7170" name="Picture 2" descr="http://cdn2.hubspot.net/hubfs/163401/Income_Growth_Chart_Optimize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2681645" cy="268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11669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2016: An Overview</a:t>
            </a:r>
          </a:p>
        </p:txBody>
      </p:sp>
    </p:spTree>
    <p:extLst>
      <p:ext uri="{BB962C8B-B14F-4D97-AF65-F5344CB8AC3E}">
        <p14:creationId xmlns:p14="http://schemas.microsoft.com/office/powerpoint/2010/main" val="395144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33601" y="1676401"/>
            <a:ext cx="7807569" cy="432810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66800" y="2357735"/>
            <a:ext cx="8610600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1143000" lvl="2" indent="-228600">
              <a:buFont typeface="Arial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BP Oil Spill Settlement $20 Billion – Approved April 4, 2016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6096000"/>
            <a:ext cx="12192000" cy="762000"/>
            <a:chOff x="0" y="6096000"/>
            <a:chExt cx="12192000" cy="762000"/>
          </a:xfrm>
        </p:grpSpPr>
        <p:sp>
          <p:nvSpPr>
            <p:cNvPr id="19" name="Rectangle 18"/>
            <p:cNvSpPr/>
            <p:nvPr/>
          </p:nvSpPr>
          <p:spPr>
            <a:xfrm>
              <a:off x="0" y="6096000"/>
              <a:ext cx="12192000" cy="761999"/>
            </a:xfrm>
            <a:prstGeom prst="rect">
              <a:avLst/>
            </a:prstGeom>
            <a:gradFill flip="none" rotWithShape="1">
              <a:gsLst>
                <a:gs pos="0">
                  <a:srgbClr val="2E97CC"/>
                </a:gs>
                <a:gs pos="50000">
                  <a:srgbClr val="66CCFF">
                    <a:tint val="44500"/>
                    <a:satMod val="160000"/>
                  </a:srgbClr>
                </a:gs>
                <a:gs pos="100000">
                  <a:srgbClr val="66CC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27" descr="Mississippi Enterprise for Technolog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86" y="6324599"/>
              <a:ext cx="1378714" cy="41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145233" y="6096000"/>
              <a:ext cx="2293167" cy="738601"/>
              <a:chOff x="1593033" y="8198397"/>
              <a:chExt cx="2293167" cy="738601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200" y="8198397"/>
                <a:ext cx="2133600" cy="640803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593033" y="8701549"/>
                <a:ext cx="2293167" cy="235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Business &amp; Innovation Assistance Center</a:t>
                </a:r>
              </a:p>
            </p:txBody>
          </p:sp>
        </p:grpSp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9049" y="6096000"/>
              <a:ext cx="732951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651" y="6324600"/>
              <a:ext cx="1669949" cy="40602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6323214"/>
              <a:ext cx="1066800" cy="397625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066800" y="3409890"/>
            <a:ext cx="8610600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1143000" lvl="2" indent="-228600">
              <a:buFont typeface="Arial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Panama Canal Expansion Project – Opened June 26</a:t>
            </a:r>
            <a:r>
              <a:rPr lang="en-US" sz="2400" baseline="300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th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 2016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981200" y="381000"/>
            <a:ext cx="8305800" cy="1143000"/>
          </a:xfrm>
          <a:prstGeom prst="rect">
            <a:avLst/>
          </a:prstGeom>
        </p:spPr>
        <p:txBody>
          <a:bodyPr vert="horz" lIns="0" tIns="45720" rIns="0" bIns="0" anchor="b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Significant New Economic Drivers!</a:t>
            </a:r>
          </a:p>
        </p:txBody>
      </p:sp>
      <p:pic>
        <p:nvPicPr>
          <p:cNvPr id="4098" name="Picture 2" descr="http://theblacksphere.net/wp-content/uploads/2013/04/babies-money-video-gam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487" y="1828800"/>
            <a:ext cx="2373598" cy="12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72486" y="3385641"/>
            <a:ext cx="2373598" cy="1719759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5562600" y="49530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6096000" y="44196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6781800" y="42672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0" y="11669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2016: An Overview</a:t>
            </a:r>
          </a:p>
        </p:txBody>
      </p:sp>
    </p:spTree>
    <p:extLst>
      <p:ext uri="{BB962C8B-B14F-4D97-AF65-F5344CB8AC3E}">
        <p14:creationId xmlns:p14="http://schemas.microsoft.com/office/powerpoint/2010/main" val="423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5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33600" y="1676401"/>
            <a:ext cx="7807569" cy="432810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0" y="6096000"/>
            <a:ext cx="12192000" cy="762000"/>
            <a:chOff x="0" y="6096000"/>
            <a:chExt cx="12192000" cy="762000"/>
          </a:xfrm>
        </p:grpSpPr>
        <p:sp>
          <p:nvSpPr>
            <p:cNvPr id="19" name="Rectangle 18"/>
            <p:cNvSpPr/>
            <p:nvPr/>
          </p:nvSpPr>
          <p:spPr>
            <a:xfrm>
              <a:off x="0" y="6096000"/>
              <a:ext cx="12192000" cy="761999"/>
            </a:xfrm>
            <a:prstGeom prst="rect">
              <a:avLst/>
            </a:prstGeom>
            <a:gradFill flip="none" rotWithShape="1">
              <a:gsLst>
                <a:gs pos="0">
                  <a:srgbClr val="2E97CC"/>
                </a:gs>
                <a:gs pos="50000">
                  <a:srgbClr val="66CCFF">
                    <a:tint val="44500"/>
                    <a:satMod val="160000"/>
                  </a:srgbClr>
                </a:gs>
                <a:gs pos="100000">
                  <a:srgbClr val="66CC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27" descr="Mississippi Enterprise for Technolog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86" y="6324599"/>
              <a:ext cx="1378714" cy="41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145233" y="6096000"/>
              <a:ext cx="2293167" cy="738601"/>
              <a:chOff x="1593033" y="8198397"/>
              <a:chExt cx="2293167" cy="738601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200" y="8198397"/>
                <a:ext cx="2133600" cy="640803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593033" y="8701549"/>
                <a:ext cx="2293167" cy="235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Business &amp; Innovation Assistance Center</a:t>
                </a:r>
              </a:p>
            </p:txBody>
          </p:sp>
        </p:grpSp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9049" y="6096000"/>
              <a:ext cx="732951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651" y="6324600"/>
              <a:ext cx="1669949" cy="40602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6323214"/>
              <a:ext cx="1066800" cy="397625"/>
            </a:xfrm>
            <a:prstGeom prst="rect">
              <a:avLst/>
            </a:prstGeom>
          </p:spPr>
        </p:pic>
      </p:grpSp>
      <p:sp>
        <p:nvSpPr>
          <p:cNvPr id="14" name="Title 1"/>
          <p:cNvSpPr txBox="1">
            <a:spLocks/>
          </p:cNvSpPr>
          <p:nvPr/>
        </p:nvSpPr>
        <p:spPr>
          <a:xfrm>
            <a:off x="1981200" y="381000"/>
            <a:ext cx="8305800" cy="1143000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MIST “States Strategy”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3600" y="1676400"/>
            <a:ext cx="7810500" cy="4324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3600" y="1676400"/>
            <a:ext cx="7810500" cy="4324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3600" y="1676400"/>
            <a:ext cx="7810500" cy="4324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33600" y="1676400"/>
            <a:ext cx="7810500" cy="43243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66799" y="1752600"/>
            <a:ext cx="10668001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1143000" lvl="2" indent="-228600">
              <a:buFont typeface="Arial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Base year worked from Cluster’s core and focused on growing network in MS.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6800" y="2209800"/>
            <a:ext cx="10972800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1143000" lvl="2" indent="-228600">
              <a:buFont typeface="Arial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Under Option Year 1 turned focus on building the network in LA.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66800" y="2662535"/>
            <a:ext cx="10972800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1143000" lvl="2" indent="-228600">
              <a:buFont typeface="Arial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Under Option Year 2 focus turns to building the network in AL.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66800" y="3119735"/>
            <a:ext cx="10972800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1143000" lvl="2" indent="-228600">
              <a:buFont typeface="Arial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Under Option Year 3 focus will turn to building the network in FL.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66800" y="3576935"/>
            <a:ext cx="10972800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1143000" lvl="2" indent="-228600">
              <a:buFont typeface="Arial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Option Year 4 will be a capstone year bringing it all together.</a:t>
            </a:r>
            <a:endParaRPr lang="en-US" sz="500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66800" y="4110335"/>
            <a:ext cx="10972800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lvl="2"/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Goals: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66800" y="4491335"/>
            <a:ext cx="10972800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1143000" lvl="2" indent="-228600">
              <a:buFont typeface="Arial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Build Cluster’s brand/identity in each state.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66800" y="4948535"/>
            <a:ext cx="10972800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1143000" lvl="2" indent="-228600">
              <a:buFont typeface="Arial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Build network and network of resource partners.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66800" y="5405735"/>
            <a:ext cx="10972800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1143000" lvl="2" indent="-228600">
              <a:buFont typeface="Arial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Increase competitive advantages for members and Cluster as a whole.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24925" y="4876800"/>
            <a:ext cx="1057275" cy="5373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63200" y="5494769"/>
            <a:ext cx="1050062" cy="5250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72400" y="4316383"/>
            <a:ext cx="905165" cy="71281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0" y="11669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2016: An Overview</a:t>
            </a:r>
          </a:p>
        </p:txBody>
      </p:sp>
    </p:spTree>
    <p:extLst>
      <p:ext uri="{BB962C8B-B14F-4D97-AF65-F5344CB8AC3E}">
        <p14:creationId xmlns:p14="http://schemas.microsoft.com/office/powerpoint/2010/main" val="297221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75260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Business Growth of the MIST Cluster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6096000"/>
            <a:ext cx="12192000" cy="762000"/>
            <a:chOff x="0" y="6096000"/>
            <a:chExt cx="12192000" cy="762000"/>
          </a:xfrm>
        </p:grpSpPr>
        <p:sp>
          <p:nvSpPr>
            <p:cNvPr id="19" name="Rectangle 18"/>
            <p:cNvSpPr/>
            <p:nvPr/>
          </p:nvSpPr>
          <p:spPr>
            <a:xfrm>
              <a:off x="0" y="6096000"/>
              <a:ext cx="12192000" cy="761999"/>
            </a:xfrm>
            <a:prstGeom prst="rect">
              <a:avLst/>
            </a:prstGeom>
            <a:gradFill flip="none" rotWithShape="1">
              <a:gsLst>
                <a:gs pos="0">
                  <a:srgbClr val="2E97CC"/>
                </a:gs>
                <a:gs pos="50000">
                  <a:srgbClr val="66CCFF">
                    <a:tint val="44500"/>
                    <a:satMod val="160000"/>
                  </a:srgbClr>
                </a:gs>
                <a:gs pos="100000">
                  <a:srgbClr val="66CC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27" descr="Mississippi Enterprise for Technolog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86" y="6324599"/>
              <a:ext cx="1378714" cy="41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145233" y="6096000"/>
              <a:ext cx="2293167" cy="738601"/>
              <a:chOff x="1593033" y="8198397"/>
              <a:chExt cx="2293167" cy="738601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200" y="8198397"/>
                <a:ext cx="2133600" cy="640803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593033" y="8701549"/>
                <a:ext cx="2293167" cy="235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Business &amp; Innovation Assistance Center</a:t>
                </a:r>
              </a:p>
            </p:txBody>
          </p:sp>
        </p:grpSp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9049" y="6096000"/>
              <a:ext cx="732951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651" y="6324600"/>
              <a:ext cx="1669949" cy="40602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6323214"/>
              <a:ext cx="1066800" cy="397625"/>
            </a:xfrm>
            <a:prstGeom prst="rect">
              <a:avLst/>
            </a:prstGeom>
          </p:spPr>
        </p:pic>
      </p:grpSp>
      <p:pic>
        <p:nvPicPr>
          <p:cNvPr id="4098" name="Picture 2" descr="http://yoursmallbusinessgrowth.com/wp-content/uploads/2011/02/Stairs-to-Succes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718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11669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2016: An Overview</a:t>
            </a:r>
          </a:p>
        </p:txBody>
      </p:sp>
    </p:spTree>
    <p:extLst>
      <p:ext uri="{BB962C8B-B14F-4D97-AF65-F5344CB8AC3E}">
        <p14:creationId xmlns:p14="http://schemas.microsoft.com/office/powerpoint/2010/main" val="423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MIST Cluster Year 1 Impact </a:t>
            </a:r>
            <a:r>
              <a:rPr lang="en-US" sz="1600" dirty="0"/>
              <a:t>  </a:t>
            </a:r>
            <a:r>
              <a:rPr lang="en-US" sz="2700" dirty="0"/>
              <a:t>(2014-2015)</a:t>
            </a:r>
            <a:br>
              <a:rPr lang="en-US" dirty="0"/>
            </a:br>
            <a:endParaRPr lang="en-US" sz="27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0" y="6096000"/>
            <a:ext cx="12192000" cy="762000"/>
            <a:chOff x="0" y="6096000"/>
            <a:chExt cx="12192000" cy="762000"/>
          </a:xfrm>
        </p:grpSpPr>
        <p:sp>
          <p:nvSpPr>
            <p:cNvPr id="19" name="Rectangle 18"/>
            <p:cNvSpPr/>
            <p:nvPr/>
          </p:nvSpPr>
          <p:spPr>
            <a:xfrm>
              <a:off x="0" y="6096000"/>
              <a:ext cx="12192000" cy="761999"/>
            </a:xfrm>
            <a:prstGeom prst="rect">
              <a:avLst/>
            </a:prstGeom>
            <a:gradFill flip="none" rotWithShape="1">
              <a:gsLst>
                <a:gs pos="0">
                  <a:srgbClr val="2E97CC"/>
                </a:gs>
                <a:gs pos="50000">
                  <a:srgbClr val="66CCFF">
                    <a:tint val="44500"/>
                    <a:satMod val="160000"/>
                  </a:srgbClr>
                </a:gs>
                <a:gs pos="100000">
                  <a:srgbClr val="66CC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27" descr="Mississippi Enterprise for Technolog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86" y="6324599"/>
              <a:ext cx="1378714" cy="41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145233" y="6096000"/>
              <a:ext cx="2293167" cy="738601"/>
              <a:chOff x="1593033" y="8198397"/>
              <a:chExt cx="2293167" cy="738601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200" y="8198397"/>
                <a:ext cx="2133600" cy="640803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593033" y="8701549"/>
                <a:ext cx="2293167" cy="235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Business &amp; Innovation Assistance Center</a:t>
                </a:r>
              </a:p>
            </p:txBody>
          </p:sp>
        </p:grpSp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9049" y="6096000"/>
              <a:ext cx="732951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651" y="6324600"/>
              <a:ext cx="1669949" cy="40602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6323214"/>
              <a:ext cx="1066800" cy="397625"/>
            </a:xfrm>
            <a:prstGeom prst="rect">
              <a:avLst/>
            </a:prstGeom>
          </p:spPr>
        </p:pic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1981200" y="1752600"/>
            <a:ext cx="8229600" cy="9144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Provided Direct and Linking Services to over 70 small businesses in the region.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981200" y="2621280"/>
            <a:ext cx="8229600" cy="96012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Over $27 million in contracts and grants awarded to small businesses assisted. 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981200" y="3505200"/>
            <a:ext cx="8229600" cy="134112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Over $600,000.00 in SBIR/STTR contracts &amp; grants awarded to small businesses assisted. 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981200" y="4419600"/>
            <a:ext cx="8229600" cy="9144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MIST Small Business members reported least 59 new full time employees (FTE) and 5 part-time employees.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2933" y="1676400"/>
            <a:ext cx="1216116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15600" y="2667000"/>
            <a:ext cx="685800" cy="685800"/>
          </a:xfrm>
          <a:prstGeom prst="rect">
            <a:avLst/>
          </a:prstGeom>
        </p:spPr>
      </p:pic>
      <p:pic>
        <p:nvPicPr>
          <p:cNvPr id="3074" name="Picture 2" descr="http://www.rd-consulting.at/layout/logo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055" y="3578460"/>
            <a:ext cx="840545" cy="76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hrysaliscorporation.com/wp-content/uploads/2011/07/business_professionals_leader_400_cl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474" y="4556387"/>
            <a:ext cx="1298575" cy="85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0" y="11669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2016: An Overview</a:t>
            </a:r>
          </a:p>
        </p:txBody>
      </p:sp>
    </p:spTree>
    <p:extLst>
      <p:ext uri="{BB962C8B-B14F-4D97-AF65-F5344CB8AC3E}">
        <p14:creationId xmlns:p14="http://schemas.microsoft.com/office/powerpoint/2010/main" val="18177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7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305800" cy="1090246"/>
          </a:xfrm>
        </p:spPr>
        <p:txBody>
          <a:bodyPr>
            <a:normAutofit/>
          </a:bodyPr>
          <a:lstStyle/>
          <a:p>
            <a:r>
              <a:rPr lang="en-US" sz="4500" dirty="0"/>
              <a:t>MIST Cluster Year 2 Highlights!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6096000"/>
            <a:ext cx="12192000" cy="762000"/>
            <a:chOff x="0" y="6096000"/>
            <a:chExt cx="12192000" cy="762000"/>
          </a:xfrm>
        </p:grpSpPr>
        <p:sp>
          <p:nvSpPr>
            <p:cNvPr id="19" name="Rectangle 18"/>
            <p:cNvSpPr/>
            <p:nvPr/>
          </p:nvSpPr>
          <p:spPr>
            <a:xfrm>
              <a:off x="0" y="6096000"/>
              <a:ext cx="12192000" cy="761999"/>
            </a:xfrm>
            <a:prstGeom prst="rect">
              <a:avLst/>
            </a:prstGeom>
            <a:gradFill flip="none" rotWithShape="1">
              <a:gsLst>
                <a:gs pos="0">
                  <a:srgbClr val="2E97CC"/>
                </a:gs>
                <a:gs pos="50000">
                  <a:srgbClr val="66CCFF">
                    <a:tint val="44500"/>
                    <a:satMod val="160000"/>
                  </a:srgbClr>
                </a:gs>
                <a:gs pos="100000">
                  <a:srgbClr val="66CC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27" descr="Mississippi Enterprise for Technolog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86" y="6324599"/>
              <a:ext cx="1378714" cy="41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145233" y="6096000"/>
              <a:ext cx="2293167" cy="738601"/>
              <a:chOff x="1593033" y="8198397"/>
              <a:chExt cx="2293167" cy="738601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200" y="8198397"/>
                <a:ext cx="2133600" cy="640803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593033" y="8701549"/>
                <a:ext cx="2293167" cy="235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Business &amp; Innovation Assistance Center</a:t>
                </a:r>
              </a:p>
            </p:txBody>
          </p:sp>
        </p:grpSp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9049" y="6096000"/>
              <a:ext cx="732951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651" y="6324600"/>
              <a:ext cx="1669949" cy="40602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6323214"/>
              <a:ext cx="1066800" cy="397625"/>
            </a:xfrm>
            <a:prstGeom prst="rect">
              <a:avLst/>
            </a:prstGeom>
          </p:spPr>
        </p:pic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1981200" y="1752600"/>
            <a:ext cx="8229600" cy="9144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Assistance provided to $95 million IDIQ SDVOB proposal currently under review by Army Corp ERDC in Vicksburg, MS.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981200" y="2865120"/>
            <a:ext cx="8229600" cy="94488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Over $1,000,000.00 in SBIR/STTR contracts &amp; grants awarded to small businesses assisted in Year 2!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(3 current NOAA SBIR awardees!)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981200" y="3962400"/>
            <a:ext cx="8229600" cy="9144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Continued strong membership growth – nearly 30% increase to now over 70 formal small business members.</a:t>
            </a:r>
          </a:p>
        </p:txBody>
      </p:sp>
      <p:pic>
        <p:nvPicPr>
          <p:cNvPr id="5122" name="Picture 2" descr="https://upload.wikimedia.org/wikipedia/commons/thumb/6/65/ERDC-USACE-logo.tif/lossy-page1-156px-ERDC-USACE-logo.ti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814" y="1752600"/>
            <a:ext cx="981986" cy="86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www.rd-consulting.at/layout/logo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2971800"/>
            <a:ext cx="879231" cy="80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63200" y="4095750"/>
            <a:ext cx="1143000" cy="781050"/>
          </a:xfrm>
          <a:prstGeom prst="rect">
            <a:avLst/>
          </a:prstGeom>
        </p:spPr>
      </p:pic>
      <p:sp>
        <p:nvSpPr>
          <p:cNvPr id="30" name="Content Placeholder 2"/>
          <p:cNvSpPr txBox="1">
            <a:spLocks/>
          </p:cNvSpPr>
          <p:nvPr/>
        </p:nvSpPr>
        <p:spPr>
          <a:xfrm>
            <a:off x="1981200" y="5029200"/>
            <a:ext cx="8229600" cy="9144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Presentation on our RIC made to the 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Joint House –Senate Oceans Caucus Meeting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in Washington D.C.</a:t>
            </a:r>
          </a:p>
        </p:txBody>
      </p:sp>
      <p:pic>
        <p:nvPicPr>
          <p:cNvPr id="5124" name="Picture 4" descr="http://www.nadinemuller.org.uk/wp-content/uploads/2012/11/stick_figure_podium_speech_group_400_clr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107" y="5105400"/>
            <a:ext cx="1266093" cy="79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0" y="11669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2016: An Overview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1828800"/>
            <a:ext cx="800793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9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50" y="3200400"/>
            <a:ext cx="3714750" cy="2466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124200"/>
            <a:ext cx="8610600" cy="1143000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Evolving the MIST Cluster Business Model</a:t>
            </a:r>
            <a:b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6096000"/>
            <a:ext cx="12192000" cy="762000"/>
            <a:chOff x="0" y="6096000"/>
            <a:chExt cx="12192000" cy="762000"/>
          </a:xfrm>
        </p:grpSpPr>
        <p:sp>
          <p:nvSpPr>
            <p:cNvPr id="19" name="Rectangle 18"/>
            <p:cNvSpPr/>
            <p:nvPr/>
          </p:nvSpPr>
          <p:spPr>
            <a:xfrm>
              <a:off x="0" y="6096000"/>
              <a:ext cx="12192000" cy="761999"/>
            </a:xfrm>
            <a:prstGeom prst="rect">
              <a:avLst/>
            </a:prstGeom>
            <a:gradFill flip="none" rotWithShape="1">
              <a:gsLst>
                <a:gs pos="0">
                  <a:srgbClr val="2E97CC"/>
                </a:gs>
                <a:gs pos="50000">
                  <a:srgbClr val="66CCFF">
                    <a:tint val="44500"/>
                    <a:satMod val="160000"/>
                  </a:srgbClr>
                </a:gs>
                <a:gs pos="100000">
                  <a:srgbClr val="66CC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27" descr="Mississippi Enterprise for Technolog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86" y="6324599"/>
              <a:ext cx="1378714" cy="41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145233" y="6096000"/>
              <a:ext cx="2293167" cy="738601"/>
              <a:chOff x="1593033" y="8198397"/>
              <a:chExt cx="2293167" cy="738601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200" y="8198397"/>
                <a:ext cx="2133600" cy="640803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593033" y="8701549"/>
                <a:ext cx="2293167" cy="235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Business &amp; Innovation Assistance Center</a:t>
                </a:r>
              </a:p>
            </p:txBody>
          </p:sp>
        </p:grpSp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9049" y="6096000"/>
              <a:ext cx="732951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651" y="6324600"/>
              <a:ext cx="1669949" cy="40602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6323214"/>
              <a:ext cx="1066800" cy="397625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0" y="11669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2016: An Overview</a:t>
            </a:r>
          </a:p>
        </p:txBody>
      </p:sp>
    </p:spTree>
    <p:extLst>
      <p:ext uri="{BB962C8B-B14F-4D97-AF65-F5344CB8AC3E}">
        <p14:creationId xmlns:p14="http://schemas.microsoft.com/office/powerpoint/2010/main" val="280258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33601" y="1676401"/>
            <a:ext cx="7807569" cy="432810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676400"/>
            <a:ext cx="7810500" cy="43243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676400"/>
            <a:ext cx="7810500" cy="43243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1676400"/>
            <a:ext cx="7810500" cy="43243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0" y="1676400"/>
            <a:ext cx="7810500" cy="432435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0" y="6096000"/>
            <a:ext cx="12192000" cy="762000"/>
            <a:chOff x="0" y="6096000"/>
            <a:chExt cx="12192000" cy="762000"/>
          </a:xfrm>
        </p:grpSpPr>
        <p:sp>
          <p:nvSpPr>
            <p:cNvPr id="22" name="Rectangle 21"/>
            <p:cNvSpPr/>
            <p:nvPr/>
          </p:nvSpPr>
          <p:spPr>
            <a:xfrm>
              <a:off x="0" y="6096000"/>
              <a:ext cx="12192000" cy="761999"/>
            </a:xfrm>
            <a:prstGeom prst="rect">
              <a:avLst/>
            </a:prstGeom>
            <a:gradFill flip="none" rotWithShape="1">
              <a:gsLst>
                <a:gs pos="0">
                  <a:srgbClr val="2E97CC"/>
                </a:gs>
                <a:gs pos="50000">
                  <a:srgbClr val="66CCFF">
                    <a:tint val="44500"/>
                    <a:satMod val="160000"/>
                  </a:srgbClr>
                </a:gs>
                <a:gs pos="100000">
                  <a:srgbClr val="66CC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7" descr="Mississippi Enterprise for Technolog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86" y="6324599"/>
              <a:ext cx="1378714" cy="41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oup 23"/>
            <p:cNvGrpSpPr/>
            <p:nvPr/>
          </p:nvGrpSpPr>
          <p:grpSpPr>
            <a:xfrm>
              <a:off x="145233" y="6096000"/>
              <a:ext cx="2293167" cy="738601"/>
              <a:chOff x="1593033" y="8198397"/>
              <a:chExt cx="2293167" cy="738601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200" y="8198397"/>
                <a:ext cx="2133600" cy="640803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1593033" y="8701549"/>
                <a:ext cx="2293167" cy="235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Business &amp; Innovation Assistance Center</a:t>
                </a:r>
              </a:p>
            </p:txBody>
          </p:sp>
        </p:grpSp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9049" y="6096000"/>
              <a:ext cx="732951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651" y="6324600"/>
              <a:ext cx="1669949" cy="40602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6323214"/>
              <a:ext cx="1066800" cy="397625"/>
            </a:xfrm>
            <a:prstGeom prst="rect">
              <a:avLst/>
            </a:prstGeom>
          </p:spPr>
        </p:pic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Main issues!</a:t>
            </a:r>
            <a:br>
              <a:rPr lang="en-US" dirty="0"/>
            </a:br>
            <a:endParaRPr lang="en-US" sz="2700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981200" y="1752600"/>
            <a:ext cx="8229600" cy="65555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The MIST Cluster region extends over 4 states!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2362200" y="2452943"/>
            <a:ext cx="8229600" cy="44265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Potential “state” related issues may not effect all members.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2362200" y="3276600"/>
            <a:ext cx="8229600" cy="44265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Some key organizations and agencies have specific state territories.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2362200" y="4129343"/>
            <a:ext cx="8229600" cy="44265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Some key organizations may be in competition (e.g. ports).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2362200" y="4891343"/>
            <a:ext cx="8229600" cy="44265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Limited Resources – Staff, funds, etc.! 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6963248" y="5135648"/>
            <a:ext cx="3247551" cy="655552"/>
          </a:xfrm>
          <a:prstGeom prst="rect">
            <a:avLst/>
          </a:prstGeom>
          <a:noFill/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Sustainability!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0" y="11669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2016: An Overview</a:t>
            </a:r>
          </a:p>
        </p:txBody>
      </p:sp>
    </p:spTree>
    <p:extLst>
      <p:ext uri="{BB962C8B-B14F-4D97-AF65-F5344CB8AC3E}">
        <p14:creationId xmlns:p14="http://schemas.microsoft.com/office/powerpoint/2010/main" val="423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35" grpId="0" animBg="1"/>
      <p:bldP spid="36" grpId="0" animBg="1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057400"/>
            <a:ext cx="8610600" cy="1143000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Forward!</a:t>
            </a:r>
            <a:b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6096000"/>
            <a:ext cx="12192000" cy="762000"/>
            <a:chOff x="0" y="6096000"/>
            <a:chExt cx="12192000" cy="762000"/>
          </a:xfrm>
        </p:grpSpPr>
        <p:sp>
          <p:nvSpPr>
            <p:cNvPr id="19" name="Rectangle 18"/>
            <p:cNvSpPr/>
            <p:nvPr/>
          </p:nvSpPr>
          <p:spPr>
            <a:xfrm>
              <a:off x="0" y="6096000"/>
              <a:ext cx="12192000" cy="761999"/>
            </a:xfrm>
            <a:prstGeom prst="rect">
              <a:avLst/>
            </a:prstGeom>
            <a:gradFill flip="none" rotWithShape="1">
              <a:gsLst>
                <a:gs pos="0">
                  <a:srgbClr val="2E97CC"/>
                </a:gs>
                <a:gs pos="50000">
                  <a:srgbClr val="66CCFF">
                    <a:tint val="44500"/>
                    <a:satMod val="160000"/>
                  </a:srgbClr>
                </a:gs>
                <a:gs pos="100000">
                  <a:srgbClr val="66CC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27" descr="Mississippi Enterprise for Technolog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86" y="6324599"/>
              <a:ext cx="1378714" cy="41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145233" y="6096000"/>
              <a:ext cx="2293167" cy="738601"/>
              <a:chOff x="1593033" y="8198397"/>
              <a:chExt cx="2293167" cy="738601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200" y="8198397"/>
                <a:ext cx="2133600" cy="640803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593033" y="8701549"/>
                <a:ext cx="2293167" cy="235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Business &amp; Innovation Assistance Center</a:t>
                </a:r>
              </a:p>
            </p:txBody>
          </p:sp>
        </p:grpSp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9049" y="6096000"/>
              <a:ext cx="732951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651" y="6324600"/>
              <a:ext cx="1669949" cy="40602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6323214"/>
              <a:ext cx="1066800" cy="397625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4250" y="2438400"/>
            <a:ext cx="5086350" cy="28384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11669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2016: An Overview</a:t>
            </a:r>
          </a:p>
        </p:txBody>
      </p:sp>
    </p:spTree>
    <p:extLst>
      <p:ext uri="{BB962C8B-B14F-4D97-AF65-F5344CB8AC3E}">
        <p14:creationId xmlns:p14="http://schemas.microsoft.com/office/powerpoint/2010/main" val="422755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33601" y="1676401"/>
            <a:ext cx="7807569" cy="432810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0" y="6096000"/>
            <a:ext cx="12192000" cy="762000"/>
            <a:chOff x="0" y="6096000"/>
            <a:chExt cx="12192000" cy="762000"/>
          </a:xfrm>
        </p:grpSpPr>
        <p:sp>
          <p:nvSpPr>
            <p:cNvPr id="22" name="Rectangle 21"/>
            <p:cNvSpPr/>
            <p:nvPr/>
          </p:nvSpPr>
          <p:spPr>
            <a:xfrm>
              <a:off x="0" y="6096000"/>
              <a:ext cx="12192000" cy="761999"/>
            </a:xfrm>
            <a:prstGeom prst="rect">
              <a:avLst/>
            </a:prstGeom>
            <a:gradFill flip="none" rotWithShape="1">
              <a:gsLst>
                <a:gs pos="0">
                  <a:srgbClr val="2E97CC"/>
                </a:gs>
                <a:gs pos="50000">
                  <a:srgbClr val="66CCFF">
                    <a:tint val="44500"/>
                    <a:satMod val="160000"/>
                  </a:srgbClr>
                </a:gs>
                <a:gs pos="100000">
                  <a:srgbClr val="66CC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7" descr="Mississippi Enterprise for Technolog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86" y="6324599"/>
              <a:ext cx="1378714" cy="41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oup 23"/>
            <p:cNvGrpSpPr/>
            <p:nvPr/>
          </p:nvGrpSpPr>
          <p:grpSpPr>
            <a:xfrm>
              <a:off x="145233" y="6096000"/>
              <a:ext cx="2293167" cy="738601"/>
              <a:chOff x="1593033" y="8198397"/>
              <a:chExt cx="2293167" cy="738601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200" y="8198397"/>
                <a:ext cx="2133600" cy="640803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1593033" y="8701549"/>
                <a:ext cx="2293167" cy="235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Business &amp; Innovation Assistance Center</a:t>
                </a:r>
              </a:p>
            </p:txBody>
          </p:sp>
        </p:grpSp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9049" y="6096000"/>
              <a:ext cx="732951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651" y="6324600"/>
              <a:ext cx="1669949" cy="40602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6323214"/>
              <a:ext cx="1066800" cy="397625"/>
            </a:xfrm>
            <a:prstGeom prst="rect">
              <a:avLst/>
            </a:prstGeom>
          </p:spPr>
        </p:pic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Looking Forward!</a:t>
            </a:r>
            <a:br>
              <a:rPr lang="en-US" dirty="0"/>
            </a:br>
            <a:endParaRPr lang="en-US" sz="2700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981200" y="1752600"/>
            <a:ext cx="8229600" cy="65555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Upcoming events: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2362200" y="2590800"/>
            <a:ext cx="8305800" cy="44265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6</a:t>
            </a:r>
            <a:r>
              <a:rPr lang="en-US" sz="2000" i="1" baseline="300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th</a:t>
            </a: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 Annual Oceans In Action: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Workshop</a:t>
            </a: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&amp;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Industry Day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– Aug. 17</a:t>
            </a:r>
            <a:r>
              <a:rPr lang="en-US" sz="2000" baseline="300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th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-18</a:t>
            </a:r>
            <a:r>
              <a:rPr lang="en-US" sz="2000" baseline="300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th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, Stennis, MS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2362200" y="3352800"/>
            <a:ext cx="8229600" cy="44265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Supporting                   annual meeting – September 8</a:t>
            </a:r>
            <a:r>
              <a:rPr lang="en-US" sz="2000" baseline="300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th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, Gulfport, MS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2362200" y="4205543"/>
            <a:ext cx="8229600" cy="44265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MIST Small Business Summit/Stennis Business Consortium Quarterly Meetings – Sept. 6</a:t>
            </a:r>
            <a:r>
              <a:rPr lang="en-US" sz="2000" baseline="300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th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 and Dec. 6</a:t>
            </a:r>
            <a:r>
              <a:rPr lang="en-US" sz="2000" baseline="300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th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6963248" y="5135648"/>
            <a:ext cx="3323752" cy="655552"/>
          </a:xfrm>
          <a:prstGeom prst="rect">
            <a:avLst/>
          </a:prstGeom>
          <a:noFill/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…and more!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0" y="11669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2016: An Overview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277" y="3398519"/>
            <a:ext cx="1036323" cy="3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5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5" grpId="0" animBg="1"/>
      <p:bldP spid="36" grpId="0" animBg="1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305800" cy="1090246"/>
          </a:xfrm>
        </p:spPr>
        <p:txBody>
          <a:bodyPr>
            <a:normAutofit/>
          </a:bodyPr>
          <a:lstStyle/>
          <a:p>
            <a:r>
              <a:rPr lang="en-US" sz="4500" dirty="0"/>
              <a:t>Outline: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6096000"/>
            <a:ext cx="12192000" cy="762000"/>
            <a:chOff x="0" y="6096000"/>
            <a:chExt cx="12192000" cy="762000"/>
          </a:xfrm>
        </p:grpSpPr>
        <p:sp>
          <p:nvSpPr>
            <p:cNvPr id="19" name="Rectangle 18"/>
            <p:cNvSpPr/>
            <p:nvPr/>
          </p:nvSpPr>
          <p:spPr>
            <a:xfrm>
              <a:off x="0" y="6096000"/>
              <a:ext cx="12192000" cy="761999"/>
            </a:xfrm>
            <a:prstGeom prst="rect">
              <a:avLst/>
            </a:prstGeom>
            <a:gradFill flip="none" rotWithShape="1">
              <a:gsLst>
                <a:gs pos="0">
                  <a:srgbClr val="2E97CC"/>
                </a:gs>
                <a:gs pos="50000">
                  <a:srgbClr val="66CCFF">
                    <a:tint val="44500"/>
                    <a:satMod val="160000"/>
                  </a:srgbClr>
                </a:gs>
                <a:gs pos="100000">
                  <a:srgbClr val="66CC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27" descr="Mississippi Enterprise for Technolog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86" y="6324599"/>
              <a:ext cx="1378714" cy="41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145233" y="6096000"/>
              <a:ext cx="2293167" cy="738601"/>
              <a:chOff x="1593033" y="8198397"/>
              <a:chExt cx="2293167" cy="738601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200" y="8198397"/>
                <a:ext cx="2133600" cy="640803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593033" y="8701549"/>
                <a:ext cx="2293167" cy="235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Business &amp; Innovation Assistance Center</a:t>
                </a:r>
              </a:p>
            </p:txBody>
          </p:sp>
        </p:grpSp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9049" y="6096000"/>
              <a:ext cx="732951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651" y="6324600"/>
              <a:ext cx="1669949" cy="40602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6323214"/>
              <a:ext cx="1066800" cy="397625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0" y="11669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2016: An Overview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981200" y="1752600"/>
            <a:ext cx="8229600" cy="9144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The MIST Cluster – An Overview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981200" y="2560320"/>
            <a:ext cx="8229600" cy="6096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Economic Drivers and MIST “States Strategy”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981200" y="3399906"/>
            <a:ext cx="8229600" cy="562494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Small Business Growth of the MIST Cluster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1981200" y="4268586"/>
            <a:ext cx="6400800" cy="608214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Evolving the MIST Cluster Business Model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981200" y="5106786"/>
            <a:ext cx="6400800" cy="608214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Looking Forward</a:t>
            </a:r>
          </a:p>
        </p:txBody>
      </p:sp>
      <p:pic>
        <p:nvPicPr>
          <p:cNvPr id="32" name="Picture 2" descr="http://websitedesigncentre.com.au/wp-content/uploads/2014/05/competitive-advantage.jpg?71cb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547446"/>
            <a:ext cx="1109143" cy="76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cdn2.hubspot.net/hubfs/163401/Income_Growth_Chart_Optimize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414" y="2423160"/>
            <a:ext cx="742071" cy="74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yoursmallbusinessgrowth.com/wp-content/uploads/2011/02/Stairs-to-Succes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640" y="3276600"/>
            <a:ext cx="97536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9200" y="4168335"/>
            <a:ext cx="1066800" cy="70846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39200" y="5013008"/>
            <a:ext cx="1121385" cy="62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4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  <p:bldP spid="29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11074400" cy="1143000"/>
          </a:xfrm>
        </p:spPr>
        <p:txBody>
          <a:bodyPr>
            <a:noAutofit/>
          </a:bodyPr>
          <a:lstStyle/>
          <a:p>
            <a:pPr algn="ctr"/>
            <a:r>
              <a:rPr lang="en-US" sz="8000" dirty="0"/>
              <a:t>Question?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098" y="2286000"/>
            <a:ext cx="8187303" cy="22860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6096000"/>
            <a:ext cx="12192000" cy="762000"/>
            <a:chOff x="0" y="6096000"/>
            <a:chExt cx="12192000" cy="762000"/>
          </a:xfrm>
        </p:grpSpPr>
        <p:sp>
          <p:nvSpPr>
            <p:cNvPr id="14" name="Rectangle 13"/>
            <p:cNvSpPr/>
            <p:nvPr/>
          </p:nvSpPr>
          <p:spPr>
            <a:xfrm>
              <a:off x="0" y="6096000"/>
              <a:ext cx="12192000" cy="761999"/>
            </a:xfrm>
            <a:prstGeom prst="rect">
              <a:avLst/>
            </a:prstGeom>
            <a:gradFill flip="none" rotWithShape="1">
              <a:gsLst>
                <a:gs pos="0">
                  <a:srgbClr val="2E97CC"/>
                </a:gs>
                <a:gs pos="50000">
                  <a:srgbClr val="66CCFF">
                    <a:tint val="44500"/>
                    <a:satMod val="160000"/>
                  </a:srgbClr>
                </a:gs>
                <a:gs pos="100000">
                  <a:srgbClr val="66CC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27" descr="Mississippi Enterprise for Technolog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86" y="6324599"/>
              <a:ext cx="1378714" cy="41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/>
            <p:cNvGrpSpPr/>
            <p:nvPr/>
          </p:nvGrpSpPr>
          <p:grpSpPr>
            <a:xfrm>
              <a:off x="145233" y="6096000"/>
              <a:ext cx="2293167" cy="738601"/>
              <a:chOff x="1593033" y="8198397"/>
              <a:chExt cx="2293167" cy="738601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200" y="8198397"/>
                <a:ext cx="2133600" cy="640803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1593033" y="8701549"/>
                <a:ext cx="2293167" cy="235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Business &amp; Innovation Assistance Center</a:t>
                </a:r>
              </a:p>
            </p:txBody>
          </p:sp>
        </p:grpSp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9049" y="6096000"/>
              <a:ext cx="732951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651" y="6324600"/>
              <a:ext cx="1669949" cy="40602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6323214"/>
              <a:ext cx="1066800" cy="397625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0" y="11669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2016: An Overview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53600" y="3810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©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05200" y="4020979"/>
            <a:ext cx="22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397526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MIST Cluster</a:t>
            </a:r>
            <a:b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6096000"/>
            <a:ext cx="12192000" cy="762000"/>
            <a:chOff x="0" y="6096000"/>
            <a:chExt cx="12192000" cy="762000"/>
          </a:xfrm>
        </p:grpSpPr>
        <p:sp>
          <p:nvSpPr>
            <p:cNvPr id="19" name="Rectangle 18"/>
            <p:cNvSpPr/>
            <p:nvPr/>
          </p:nvSpPr>
          <p:spPr>
            <a:xfrm>
              <a:off x="0" y="6096000"/>
              <a:ext cx="12192000" cy="761999"/>
            </a:xfrm>
            <a:prstGeom prst="rect">
              <a:avLst/>
            </a:prstGeom>
            <a:gradFill flip="none" rotWithShape="1">
              <a:gsLst>
                <a:gs pos="0">
                  <a:srgbClr val="2E97CC"/>
                </a:gs>
                <a:gs pos="50000">
                  <a:srgbClr val="66CCFF">
                    <a:tint val="44500"/>
                    <a:satMod val="160000"/>
                  </a:srgbClr>
                </a:gs>
                <a:gs pos="100000">
                  <a:srgbClr val="66CC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27" descr="Mississippi Enterprise for Technolog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86" y="6324599"/>
              <a:ext cx="1378714" cy="41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145233" y="6096000"/>
              <a:ext cx="2293167" cy="738601"/>
              <a:chOff x="1593033" y="8198397"/>
              <a:chExt cx="2293167" cy="738601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200" y="8198397"/>
                <a:ext cx="2133600" cy="640803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593033" y="8701549"/>
                <a:ext cx="2293167" cy="235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Business &amp; Innovation Assistance Center</a:t>
                </a:r>
              </a:p>
            </p:txBody>
          </p:sp>
        </p:grpSp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9049" y="6096000"/>
              <a:ext cx="732951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651" y="6324600"/>
              <a:ext cx="1669949" cy="40602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6323214"/>
              <a:ext cx="1066800" cy="397625"/>
            </a:xfrm>
            <a:prstGeom prst="rect">
              <a:avLst/>
            </a:prstGeom>
          </p:spPr>
        </p:pic>
      </p:grpSp>
      <p:pic>
        <p:nvPicPr>
          <p:cNvPr id="8194" name="Picture 2" descr="http://websitedesigncentre.com.au/wp-content/uploads/2014/05/competitive-advantage.jpg?71cb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67000"/>
            <a:ext cx="38100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11669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2016: An Overview</a:t>
            </a:r>
          </a:p>
        </p:txBody>
      </p:sp>
    </p:spTree>
    <p:extLst>
      <p:ext uri="{BB962C8B-B14F-4D97-AF65-F5344CB8AC3E}">
        <p14:creationId xmlns:p14="http://schemas.microsoft.com/office/powerpoint/2010/main" val="7460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305800" cy="1143000"/>
          </a:xfrm>
        </p:spPr>
        <p:txBody>
          <a:bodyPr/>
          <a:lstStyle/>
          <a:p>
            <a:r>
              <a:rPr lang="en-US" dirty="0"/>
              <a:t>What is a Cluster?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6096000"/>
            <a:ext cx="12192000" cy="762000"/>
            <a:chOff x="0" y="6096000"/>
            <a:chExt cx="12192000" cy="762000"/>
          </a:xfrm>
        </p:grpSpPr>
        <p:sp>
          <p:nvSpPr>
            <p:cNvPr id="5" name="Rectangle 4"/>
            <p:cNvSpPr/>
            <p:nvPr/>
          </p:nvSpPr>
          <p:spPr>
            <a:xfrm>
              <a:off x="0" y="6096000"/>
              <a:ext cx="12192000" cy="761999"/>
            </a:xfrm>
            <a:prstGeom prst="rect">
              <a:avLst/>
            </a:prstGeom>
            <a:gradFill flip="none" rotWithShape="1">
              <a:gsLst>
                <a:gs pos="0">
                  <a:srgbClr val="2E97CC"/>
                </a:gs>
                <a:gs pos="50000">
                  <a:srgbClr val="66CCFF">
                    <a:tint val="44500"/>
                    <a:satMod val="160000"/>
                  </a:srgbClr>
                </a:gs>
                <a:gs pos="100000">
                  <a:srgbClr val="66CC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7" descr="Mississippi Enterprise for Technolog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86" y="6324599"/>
              <a:ext cx="1378714" cy="41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145233" y="6096000"/>
              <a:ext cx="2293167" cy="738601"/>
              <a:chOff x="1593033" y="8198397"/>
              <a:chExt cx="2293167" cy="73860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200" y="8198397"/>
                <a:ext cx="2133600" cy="640803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1593033" y="8701549"/>
                <a:ext cx="2293167" cy="235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Business &amp; Innovation Assistance Center</a:t>
                </a:r>
              </a:p>
            </p:txBody>
          </p:sp>
        </p:grp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9049" y="6096000"/>
              <a:ext cx="732951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651" y="6324600"/>
              <a:ext cx="1669949" cy="40602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6323214"/>
              <a:ext cx="1066800" cy="397625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1600200"/>
            <a:ext cx="5495925" cy="3848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0475" y="1604137"/>
            <a:ext cx="3848575" cy="38441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2834640"/>
            <a:ext cx="1379220" cy="14325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11669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2016: An Overview</a:t>
            </a:r>
          </a:p>
        </p:txBody>
      </p:sp>
    </p:spTree>
    <p:extLst>
      <p:ext uri="{BB962C8B-B14F-4D97-AF65-F5344CB8AC3E}">
        <p14:creationId xmlns:p14="http://schemas.microsoft.com/office/powerpoint/2010/main" val="146320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460" y="4191000"/>
            <a:ext cx="240254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305800" cy="1143000"/>
          </a:xfrm>
        </p:spPr>
        <p:txBody>
          <a:bodyPr/>
          <a:lstStyle/>
          <a:p>
            <a:r>
              <a:rPr lang="en-US" dirty="0"/>
              <a:t>What is the MIST Cluster?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16764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The Marine Industries Science &amp; Technology (MIST) Cluster is the regional group of organizations involved in the development and implementation of applied technology applications for operating in, working around, and/or monitoring the marine and coastal environments. These organizations (large and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small businesses</a:t>
            </a:r>
            <a:r>
              <a:rPr lang="en-US" dirty="0">
                <a:latin typeface="Arial Narrow" panose="020B0606020202030204" pitchFamily="34" charset="0"/>
              </a:rPr>
              <a:t>, federal &amp; state agencies, universities, and nonprofits) through their applied technology efforts support other related marine industries in the region which include: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9707353">
            <a:off x="4377590" y="3402774"/>
            <a:ext cx="323453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Coatings</a:t>
            </a:r>
          </a:p>
        </p:txBody>
      </p:sp>
      <p:sp>
        <p:nvSpPr>
          <p:cNvPr id="8" name="Rectangle 7"/>
          <p:cNvSpPr/>
          <p:nvPr/>
        </p:nvSpPr>
        <p:spPr>
          <a:xfrm rot="1059320">
            <a:off x="6302426" y="3773225"/>
            <a:ext cx="18678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Sensors</a:t>
            </a:r>
          </a:p>
        </p:txBody>
      </p:sp>
      <p:sp>
        <p:nvSpPr>
          <p:cNvPr id="9" name="Rectangle 8"/>
          <p:cNvSpPr/>
          <p:nvPr/>
        </p:nvSpPr>
        <p:spPr>
          <a:xfrm rot="21214017">
            <a:off x="4977085" y="4186028"/>
            <a:ext cx="16600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Software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10201" y="4763869"/>
            <a:ext cx="21012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Robotics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6096000"/>
            <a:ext cx="12192000" cy="762000"/>
            <a:chOff x="0" y="6096000"/>
            <a:chExt cx="12192000" cy="762000"/>
          </a:xfrm>
        </p:grpSpPr>
        <p:sp>
          <p:nvSpPr>
            <p:cNvPr id="5" name="Rectangle 4"/>
            <p:cNvSpPr/>
            <p:nvPr/>
          </p:nvSpPr>
          <p:spPr>
            <a:xfrm>
              <a:off x="0" y="6096000"/>
              <a:ext cx="12192000" cy="761999"/>
            </a:xfrm>
            <a:prstGeom prst="rect">
              <a:avLst/>
            </a:prstGeom>
            <a:gradFill flip="none" rotWithShape="1">
              <a:gsLst>
                <a:gs pos="0">
                  <a:srgbClr val="2E97CC"/>
                </a:gs>
                <a:gs pos="50000">
                  <a:srgbClr val="66CCFF">
                    <a:tint val="44500"/>
                    <a:satMod val="160000"/>
                  </a:srgbClr>
                </a:gs>
                <a:gs pos="100000">
                  <a:srgbClr val="66CC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7" descr="Mississippi Enterprise for Technolog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86" y="6324599"/>
              <a:ext cx="1378714" cy="41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145233" y="6096000"/>
              <a:ext cx="2293167" cy="738601"/>
              <a:chOff x="1593033" y="8198397"/>
              <a:chExt cx="2293167" cy="73860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200" y="8198397"/>
                <a:ext cx="2133600" cy="640803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1593033" y="8701549"/>
                <a:ext cx="2293167" cy="235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Business &amp; Innovation Assistance Center</a:t>
                </a:r>
              </a:p>
            </p:txBody>
          </p:sp>
        </p:grp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9049" y="6096000"/>
              <a:ext cx="732951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651" y="6324600"/>
              <a:ext cx="1669949" cy="40602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6323214"/>
              <a:ext cx="1066800" cy="397625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82646" y="304800"/>
            <a:ext cx="1171154" cy="1169812"/>
          </a:xfrm>
          <a:prstGeom prst="rect">
            <a:avLst/>
          </a:prstGeom>
        </p:spPr>
      </p:pic>
      <p:sp>
        <p:nvSpPr>
          <p:cNvPr id="23" name="5-Point Star 22"/>
          <p:cNvSpPr/>
          <p:nvPr/>
        </p:nvSpPr>
        <p:spPr>
          <a:xfrm>
            <a:off x="10253932" y="812321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1125200" y="813759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81201" y="3607475"/>
            <a:ext cx="34249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Commercial and recreational fishing</a:t>
            </a:r>
          </a:p>
          <a:p>
            <a:endParaRPr lang="en-US" sz="1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81200" y="3852208"/>
            <a:ext cx="34249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Shipbuilding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Aqua-</a:t>
            </a:r>
            <a:r>
              <a:rPr lang="en-US" sz="1500" b="1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Mariculture</a:t>
            </a:r>
            <a:endParaRPr lang="en-US" sz="15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Oil &amp; Gas and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Port &amp; Harbor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Shipping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Environmental Restoration &amp; Recovery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And others</a:t>
            </a:r>
          </a:p>
          <a:p>
            <a:endParaRPr lang="en-US" sz="1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1669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2016: An Overview</a:t>
            </a:r>
          </a:p>
        </p:txBody>
      </p:sp>
    </p:spTree>
    <p:extLst>
      <p:ext uri="{BB962C8B-B14F-4D97-AF65-F5344CB8AC3E}">
        <p14:creationId xmlns:p14="http://schemas.microsoft.com/office/powerpoint/2010/main" val="35741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23" grpId="0" animBg="1"/>
      <p:bldP spid="24" grpId="0" animBg="1"/>
      <p:bldP spid="15" grpId="0" build="p" bldLvl="2" advAuto="500"/>
      <p:bldP spid="26" grpId="0" build="p" bldLvl="2" advAuto="5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1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646" y="304800"/>
            <a:ext cx="1171154" cy="11698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33601" y="1676401"/>
            <a:ext cx="7807569" cy="4328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/>
              <a:t>Institutional Members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0866" y="1600200"/>
            <a:ext cx="4367334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Government Agencies – Federal &amp; State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0" y="6096000"/>
            <a:ext cx="12192000" cy="761999"/>
          </a:xfrm>
          <a:prstGeom prst="rect">
            <a:avLst/>
          </a:prstGeom>
          <a:gradFill flip="none" rotWithShape="1">
            <a:gsLst>
              <a:gs pos="0">
                <a:srgbClr val="2E97CC"/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27" descr="Mississippi Enterprise for Technolog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086" y="6324599"/>
            <a:ext cx="1378714" cy="41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145233" y="6096000"/>
            <a:ext cx="2293167" cy="738601"/>
            <a:chOff x="1593033" y="8198397"/>
            <a:chExt cx="2293167" cy="738601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8198397"/>
              <a:ext cx="2133600" cy="640803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593033" y="8701549"/>
              <a:ext cx="2293167" cy="235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Business &amp; Innovation Assistance Center</a:t>
              </a:r>
            </a:p>
          </p:txBody>
        </p:sp>
      </p:grpSp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9049" y="6096000"/>
            <a:ext cx="7329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651" y="6324600"/>
            <a:ext cx="1669949" cy="40602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6323214"/>
            <a:ext cx="1066800" cy="39762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005266" y="1600200"/>
            <a:ext cx="2462334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FA2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Academic Institutions </a:t>
            </a:r>
          </a:p>
        </p:txBody>
      </p:sp>
      <p:pic>
        <p:nvPicPr>
          <p:cNvPr id="6146" name="Picture 2" descr="https://upload.wikimedia.org/wikipedia/commons/d/de/Naval_Oceanographic_Office_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869987" cy="89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hico.coas.oregonstate.edu/team/NRL-Stennis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955248" cy="94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https://upload.wikimedia.org/wikipedia/commons/thumb/7/79/NOAA_logo.svg/2000px-NOAA_logo.sv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97753" cy="89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7105" y="3048000"/>
            <a:ext cx="935348" cy="927071"/>
          </a:xfrm>
          <a:prstGeom prst="rect">
            <a:avLst/>
          </a:prstGeom>
        </p:spPr>
      </p:pic>
      <p:pic>
        <p:nvPicPr>
          <p:cNvPr id="6154" name="Picture 10" descr="https://pbs.twimg.com/profile_images/450690495912476672/QeP8s_GA_400x40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057400"/>
            <a:ext cx="897753" cy="89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upload.wikimedia.org/wikipedia/commons/thumb/1/1c/USGS_logo_green.svg/2000px-USGS_logo_green.sv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47475"/>
            <a:ext cx="1687614" cy="67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www.restorethegulf.gov/sites/all/themes/bootstrap_restorethegulf/logo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00" y="4067918"/>
            <a:ext cx="961282" cy="96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s://www.sba.gov/sites/all/themes/smallbizd7/logo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594" y="4293382"/>
            <a:ext cx="1199006" cy="54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://www.gulfbase.org/organization/photo/mdeq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029200"/>
            <a:ext cx="897753" cy="9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://www.wbbjtv.com/wp-content/uploads/2016/04/MSDMR_logo.gi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223" y="5105400"/>
            <a:ext cx="907777" cy="9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https://encrypted-tbn1.gstatic.com/images?q=tbn:ANd9GcS2F2efQjw4A06f9NeuNJ85JeidBo_oTMhGMcKeODuFlVUx9E6t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029200"/>
            <a:ext cx="983977" cy="98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http://usbcsd.org/wp-content/uploads/2015/02/water_institute_600x500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676" y="3962400"/>
            <a:ext cx="1190324" cy="61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Picture 26" descr="http://www.boem.gov/images/boem/layout/logo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885" y="3124200"/>
            <a:ext cx="2125115" cy="77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3.bp.blogspot.com/-8REGlBBDuxc/T6pBAI_ALJI/AAAAAAAAAuM/8x1tp8W2LK0/s1600/NASA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684" y="3048000"/>
            <a:ext cx="1052561" cy="85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4" name="Picture 30" descr="http://ceph.org/assets/USM_logo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74047"/>
            <a:ext cx="1017979" cy="97395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176" name="Picture 32" descr="https://upload.wikimedia.org/wikipedia/en/thumb/7/74/OleMissLogo.svg/1280px-OleMissLogo.svg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13425"/>
            <a:ext cx="931208" cy="77277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180" name="Picture 36" descr="https://d28htnjz2elwuj.cloudfront.net/wp-content/uploads/2013/11/Jackson_State_University_Logo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649" y="2198841"/>
            <a:ext cx="844351" cy="66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2" name="Picture 38" descr="http://content.sportslogos.net/logos/32/723/thumbs/72398152002.gif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0335"/>
            <a:ext cx="1149698" cy="76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4" name="Picture 40" descr="https://cas.tulane.edu/images/shield-gradient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56720"/>
            <a:ext cx="579108" cy="8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6" name="Picture 42" descr="http://www.91abroad.com/upload/2011-08/1108091320475689.jpg_gzip.aspx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14988"/>
            <a:ext cx="813818" cy="81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8" name="Picture 44" descr="http://ms.spacegrant.org/uploads/images/Member%20Institutions/CCC.jp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52464"/>
            <a:ext cx="850751" cy="83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2" name="Picture 28" descr="http://www.shrinegame.com/~/media/NewShrineGame/Images/TheTeams/Bio%20Logos/MississippiStateBulldogs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45784"/>
            <a:ext cx="990600" cy="60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0" name="Picture 46" descr="http://www.lctcs.edu/assets/images/logos/NTCC__LOGO.jp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05400"/>
            <a:ext cx="620815" cy="84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2" name="Picture 48" descr="https://upload.wikimedia.org/wikipedia/en/a/a5/Embry-Riddle_Aeronautical_University_Seal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05400"/>
            <a:ext cx="864492" cy="86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800600" y="5106734"/>
            <a:ext cx="913066" cy="913066"/>
          </a:xfrm>
          <a:prstGeom prst="rect">
            <a:avLst/>
          </a:prstGeom>
        </p:spPr>
      </p:pic>
      <p:pic>
        <p:nvPicPr>
          <p:cNvPr id="6194" name="Picture 50" descr="https://upload.wikimedia.org/wikipedia/en/5/51/University_of_New_Orleans_seal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38600"/>
            <a:ext cx="878472" cy="87121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0" name="TextBox 79"/>
          <p:cNvSpPr txBox="1"/>
          <p:nvPr/>
        </p:nvSpPr>
        <p:spPr>
          <a:xfrm>
            <a:off x="8153400" y="1600200"/>
            <a:ext cx="1600200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Associations</a:t>
            </a:r>
          </a:p>
        </p:txBody>
      </p:sp>
      <p:pic>
        <p:nvPicPr>
          <p:cNvPr id="6196" name="Picture 52" descr="http://www.nolavibe.com/uploads/2/4/4/7/24473996/1451959699.pn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073" y="3098257"/>
            <a:ext cx="697327" cy="75796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513" y="2895600"/>
            <a:ext cx="1248687" cy="4654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286001"/>
            <a:ext cx="1356523" cy="411479"/>
          </a:xfrm>
          <a:prstGeom prst="rect">
            <a:avLst/>
          </a:prstGeom>
        </p:spPr>
      </p:pic>
      <p:pic>
        <p:nvPicPr>
          <p:cNvPr id="6198" name="Picture 54" descr="https://media.licdn.com/mpr/mpr/shrink_200_200/AAEAAQAAAAAAAATbAAAAJDBiYmMzYzVhLTUxYzQtNGQ4My05MDYwLWQyMzBlN2U1YjM4Mg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119288"/>
            <a:ext cx="835865" cy="83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796198" y="3505200"/>
            <a:ext cx="1500202" cy="35102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87623" y="5105400"/>
            <a:ext cx="907777" cy="907777"/>
          </a:xfrm>
          <a:prstGeom prst="rect">
            <a:avLst/>
          </a:prstGeom>
        </p:spPr>
      </p:pic>
      <p:pic>
        <p:nvPicPr>
          <p:cNvPr id="6208" name="Picture 64" descr="http://www.gulfcoastangelnetwork.com/images/GulfCoastAngelNetwork_final_19november2010.jp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981" y="3276600"/>
            <a:ext cx="1489396" cy="3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10" name="Picture 66" descr="Main logo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981" y="4309394"/>
            <a:ext cx="1506981" cy="64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668000" y="5105400"/>
            <a:ext cx="1132688" cy="864962"/>
          </a:xfrm>
          <a:prstGeom prst="rect">
            <a:avLst/>
          </a:prstGeom>
        </p:spPr>
      </p:pic>
      <p:pic>
        <p:nvPicPr>
          <p:cNvPr id="6214" name="Picture 70" descr="https://www.volpe.dot.gov/sites/volpe.dot.gov/files/sbir-DOT-logo_0.png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399" y="2697750"/>
            <a:ext cx="1538977" cy="50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439400" y="2233651"/>
            <a:ext cx="1581027" cy="280949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10668000" y="1600200"/>
            <a:ext cx="1143000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Financial</a:t>
            </a:r>
          </a:p>
        </p:txBody>
      </p:sp>
      <p:sp>
        <p:nvSpPr>
          <p:cNvPr id="104" name="5-Point Star 103"/>
          <p:cNvSpPr/>
          <p:nvPr/>
        </p:nvSpPr>
        <p:spPr>
          <a:xfrm>
            <a:off x="10439400" y="3048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5-Point Star 104"/>
          <p:cNvSpPr/>
          <p:nvPr/>
        </p:nvSpPr>
        <p:spPr>
          <a:xfrm>
            <a:off x="10896600" y="3048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5-Point Star 105"/>
          <p:cNvSpPr/>
          <p:nvPr/>
        </p:nvSpPr>
        <p:spPr>
          <a:xfrm>
            <a:off x="10439400" y="12192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5-Point Star 106"/>
          <p:cNvSpPr/>
          <p:nvPr/>
        </p:nvSpPr>
        <p:spPr>
          <a:xfrm>
            <a:off x="10896600" y="12192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5-Point Star 109"/>
          <p:cNvSpPr/>
          <p:nvPr/>
        </p:nvSpPr>
        <p:spPr>
          <a:xfrm>
            <a:off x="10253932" y="812321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5-Point Star 110"/>
          <p:cNvSpPr/>
          <p:nvPr/>
        </p:nvSpPr>
        <p:spPr>
          <a:xfrm>
            <a:off x="11125200" y="813759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0" y="11669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2016: An Overview</a:t>
            </a:r>
          </a:p>
        </p:txBody>
      </p:sp>
      <p:pic>
        <p:nvPicPr>
          <p:cNvPr id="88" name="Picture 4" descr="https://upload.wikimedia.org/wikipedia/en/thumb/2/2a/DauphinIslandSeaLabLogo.jpg/160px-DauphinIslandSeaLabLogo.jpg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985" y="5080399"/>
            <a:ext cx="895815" cy="86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9280401" y="4076752"/>
            <a:ext cx="946397" cy="853613"/>
          </a:xfrm>
          <a:prstGeom prst="rect">
            <a:avLst/>
          </a:prstGeom>
        </p:spPr>
      </p:pic>
      <p:pic>
        <p:nvPicPr>
          <p:cNvPr id="4098" name="Picture 2" descr="http://servatocorp.com/wp-content/uploads/2015/06/NOLA-Angel-Network-Company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400" y="3786456"/>
            <a:ext cx="1117600" cy="43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003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837" y="4688166"/>
            <a:ext cx="1031163" cy="64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001000" y="5410200"/>
            <a:ext cx="1238186" cy="4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0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00"/>
                            </p:stCondLst>
                            <p:childTnLst>
                              <p:par>
                                <p:cTn id="1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000"/>
                            </p:stCondLst>
                            <p:childTnLst>
                              <p:par>
                                <p:cTn id="18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000"/>
                            </p:stCondLst>
                            <p:childTnLst>
                              <p:par>
                                <p:cTn id="19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500"/>
                            </p:stCondLst>
                            <p:childTnLst>
                              <p:par>
                                <p:cTn id="20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0"/>
                            </p:stCondLst>
                            <p:childTnLst>
                              <p:par>
                                <p:cTn id="2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000"/>
                            </p:stCondLst>
                            <p:childTnLst>
                              <p:par>
                                <p:cTn id="25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6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500"/>
                            </p:stCondLst>
                            <p:childTnLst>
                              <p:par>
                                <p:cTn id="26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000"/>
                            </p:stCondLst>
                            <p:childTnLst>
                              <p:par>
                                <p:cTn id="27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500"/>
                            </p:stCondLst>
                            <p:childTnLst>
                              <p:par>
                                <p:cTn id="28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3500"/>
                            </p:stCondLst>
                            <p:childTnLst>
                              <p:par>
                                <p:cTn id="29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000"/>
                            </p:stCondLst>
                            <p:childTnLst>
                              <p:par>
                                <p:cTn id="30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4500"/>
                            </p:stCondLst>
                            <p:childTnLst>
                              <p:par>
                                <p:cTn id="3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5000"/>
                            </p:stCondLst>
                            <p:childTnLst>
                              <p:par>
                                <p:cTn id="3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500"/>
                            </p:stCondLst>
                            <p:childTnLst>
                              <p:par>
                                <p:cTn id="3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500"/>
                            </p:stCondLst>
                            <p:childTnLst>
                              <p:par>
                                <p:cTn id="34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6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2000"/>
                            </p:stCondLst>
                            <p:childTnLst>
                              <p:par>
                                <p:cTn id="35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6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2500"/>
                            </p:stCondLst>
                            <p:childTnLst>
                              <p:par>
                                <p:cTn id="36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3000"/>
                            </p:stCondLst>
                            <p:childTnLst>
                              <p:par>
                                <p:cTn id="37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6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3500"/>
                            </p:stCondLst>
                            <p:childTnLst>
                              <p:par>
                                <p:cTn id="38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1" grpId="0" animBg="1"/>
      <p:bldP spid="80" grpId="0" animBg="1"/>
      <p:bldP spid="102" grpId="0" animBg="1"/>
      <p:bldP spid="104" grpId="0" animBg="1"/>
      <p:bldP spid="105" grpId="0" animBg="1"/>
      <p:bldP spid="106" grpId="0" animBg="1"/>
      <p:bldP spid="1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33601" y="1676401"/>
            <a:ext cx="7807569" cy="4328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991600" cy="1143000"/>
          </a:xfrm>
        </p:spPr>
        <p:txBody>
          <a:bodyPr>
            <a:normAutofit/>
          </a:bodyPr>
          <a:lstStyle/>
          <a:p>
            <a:r>
              <a:rPr lang="en-US" dirty="0"/>
              <a:t>Core Cluster</a:t>
            </a:r>
            <a:endParaRPr lang="en-US" sz="2000" dirty="0"/>
          </a:p>
        </p:txBody>
      </p:sp>
      <p:pic>
        <p:nvPicPr>
          <p:cNvPr id="4098" name="Picture 2" descr="Proteus Technolog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4" y="4572001"/>
            <a:ext cx="1004887" cy="41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radiancetech.com/wp-content/uploads/2015/12/RAD-logo-252x62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6" y="3429001"/>
            <a:ext cx="1336675" cy="32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World Winds Inc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5045036"/>
            <a:ext cx="1083469" cy="36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5715000" y="4648200"/>
            <a:ext cx="1676400" cy="304800"/>
            <a:chOff x="3048000" y="1981200"/>
            <a:chExt cx="3352800" cy="609600"/>
          </a:xfrm>
        </p:grpSpPr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3102747" y="1981200"/>
              <a:ext cx="3298053" cy="6096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24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48000" y="1981200"/>
              <a:ext cx="3352800" cy="596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" name="Picture 13" descr="bann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4338" y="4267201"/>
            <a:ext cx="1070863" cy="23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H2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535" y="5561850"/>
            <a:ext cx="1709579" cy="30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MECHELEN, LLC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384" y="3807797"/>
            <a:ext cx="996950" cy="22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nebula.wsimg.com/8b54f795a07d39d16a7e363530111aa4?AccessKeyId=C2DE77B5DE9E3E3A26A7&amp;disposition=0&amp;alloworigin=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78" y="5029200"/>
            <a:ext cx="655822" cy="41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seo.nlx.org/vencore.jobs/img/log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2645290"/>
            <a:ext cx="1292225" cy="4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II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046" y="2158630"/>
            <a:ext cx="565754" cy="35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yperion technology group, inc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584" y="3352800"/>
            <a:ext cx="744416" cy="24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http://pantherislandice.com/images/lockheed-sponsor-logo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683150"/>
            <a:ext cx="873333" cy="39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70301" y="4813296"/>
            <a:ext cx="887413" cy="181024"/>
          </a:xfrm>
          <a:prstGeom prst="rect">
            <a:avLst/>
          </a:prstGeom>
        </p:spPr>
      </p:pic>
      <p:pic>
        <p:nvPicPr>
          <p:cNvPr id="4126" name="Picture 30" descr="http://media.releasewire.com/photos/show/?id=2049&amp;size=medium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3855345"/>
            <a:ext cx="911225" cy="30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Picture 32" descr="LaCell, L.L.C.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5181600"/>
            <a:ext cx="994041" cy="44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>
            <a:lum bright="-30000" contrast="50000"/>
          </a:blip>
          <a:stretch>
            <a:fillRect/>
          </a:stretch>
        </p:blipFill>
        <p:spPr>
          <a:xfrm>
            <a:off x="3733800" y="3518496"/>
            <a:ext cx="1399475" cy="2153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96200" y="5486401"/>
            <a:ext cx="1219200" cy="2370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67700" y="4562476"/>
            <a:ext cx="1028700" cy="2571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40044" y="4956857"/>
            <a:ext cx="1000125" cy="3333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548366" y="4724400"/>
            <a:ext cx="956835" cy="410072"/>
          </a:xfrm>
          <a:prstGeom prst="rect">
            <a:avLst/>
          </a:prstGeom>
        </p:spPr>
      </p:pic>
      <p:pic>
        <p:nvPicPr>
          <p:cNvPr id="4130" name="Picture 34" descr="Cypress Environmental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060728"/>
            <a:ext cx="807636" cy="28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80866" y="1600200"/>
            <a:ext cx="7228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Now 70+ Formal Small Business Cluster Members and Growing!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11666" y="1676400"/>
            <a:ext cx="389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8 Formal Large Business Cluster Members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0" y="6096000"/>
            <a:ext cx="12192000" cy="761999"/>
          </a:xfrm>
          <a:prstGeom prst="rect">
            <a:avLst/>
          </a:prstGeom>
          <a:gradFill flip="none" rotWithShape="1">
            <a:gsLst>
              <a:gs pos="0">
                <a:srgbClr val="2E97CC"/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27" descr="Mississippi Enterprise for Technology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086" y="6324599"/>
            <a:ext cx="1378714" cy="41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145233" y="6096000"/>
            <a:ext cx="2293167" cy="738601"/>
            <a:chOff x="1593033" y="8198397"/>
            <a:chExt cx="2293167" cy="738601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8198397"/>
              <a:ext cx="2133600" cy="640803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593033" y="8701549"/>
              <a:ext cx="2293167" cy="235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3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Business &amp; Innovation Assistance Center</a:t>
              </a:r>
            </a:p>
          </p:txBody>
        </p:sp>
      </p:grpSp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9049" y="6096000"/>
            <a:ext cx="7329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651" y="6324600"/>
            <a:ext cx="1669949" cy="40602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6323214"/>
            <a:ext cx="1066800" cy="397625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33400" y="2057400"/>
            <a:ext cx="3818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23 Original Formal Small Business Cluster Members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63000" y="2133600"/>
            <a:ext cx="1876425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134600" y="3215898"/>
            <a:ext cx="1219200" cy="2893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0456984" y="4046979"/>
            <a:ext cx="896816" cy="372621"/>
          </a:xfrm>
          <a:prstGeom prst="rect">
            <a:avLst/>
          </a:prstGeom>
        </p:spPr>
      </p:pic>
      <p:pic>
        <p:nvPicPr>
          <p:cNvPr id="3078" name="Picture 6" descr="Home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399" y="4513385"/>
            <a:ext cx="955301" cy="28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105400" y="4191000"/>
            <a:ext cx="803397" cy="1642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543800" y="4191000"/>
            <a:ext cx="476250" cy="476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194602" y="4061660"/>
            <a:ext cx="529798" cy="4341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276600" y="4248150"/>
            <a:ext cx="766030" cy="323850"/>
          </a:xfrm>
          <a:prstGeom prst="rect">
            <a:avLst/>
          </a:prstGeom>
        </p:spPr>
      </p:pic>
      <p:pic>
        <p:nvPicPr>
          <p:cNvPr id="3080" name="Picture 8" descr="https://static.wixstatic.com/media/a8aad7_07095f576c2b4320973fa1b0e97f7f6d.png/v1/fill/w_110,h_98,al_c,usm_0.66_1.00_0.01/a8aad7_07095f576c2b4320973fa1b0e97f7f6d.pn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29000"/>
            <a:ext cx="546411" cy="48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533650" y="4067175"/>
            <a:ext cx="666750" cy="352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953001" y="5562600"/>
            <a:ext cx="533400" cy="2682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0097231" y="3635692"/>
            <a:ext cx="1256569" cy="32670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182646" y="304800"/>
            <a:ext cx="1171154" cy="11698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685800"/>
            <a:ext cx="365923" cy="380075"/>
          </a:xfrm>
          <a:prstGeom prst="rect">
            <a:avLst/>
          </a:prstGeom>
        </p:spPr>
      </p:pic>
      <p:sp>
        <p:nvSpPr>
          <p:cNvPr id="53" name="5-Point Star 52"/>
          <p:cNvSpPr/>
          <p:nvPr/>
        </p:nvSpPr>
        <p:spPr>
          <a:xfrm>
            <a:off x="10624868" y="762000"/>
            <a:ext cx="271732" cy="25355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10439400" y="3048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/>
          <p:cNvSpPr/>
          <p:nvPr/>
        </p:nvSpPr>
        <p:spPr>
          <a:xfrm>
            <a:off x="10896600" y="3048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-Point Star 55"/>
          <p:cNvSpPr/>
          <p:nvPr/>
        </p:nvSpPr>
        <p:spPr>
          <a:xfrm>
            <a:off x="10253932" y="812321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/>
          <p:cNvSpPr/>
          <p:nvPr/>
        </p:nvSpPr>
        <p:spPr>
          <a:xfrm>
            <a:off x="11125200" y="813759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10439400" y="12192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-Point Star 58"/>
          <p:cNvSpPr/>
          <p:nvPr/>
        </p:nvSpPr>
        <p:spPr>
          <a:xfrm>
            <a:off x="10896600" y="12192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0" y="11669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2016: An Overview</a:t>
            </a:r>
          </a:p>
        </p:txBody>
      </p:sp>
    </p:spTree>
    <p:extLst>
      <p:ext uri="{BB962C8B-B14F-4D97-AF65-F5344CB8AC3E}">
        <p14:creationId xmlns:p14="http://schemas.microsoft.com/office/powerpoint/2010/main" val="78060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500"/>
                            </p:stCondLst>
                            <p:childTnLst>
                              <p:par>
                                <p:cTn id="11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500"/>
                            </p:stCondLst>
                            <p:childTnLst>
                              <p:par>
                                <p:cTn id="1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000"/>
                            </p:stCondLst>
                            <p:childTnLst>
                              <p:par>
                                <p:cTn id="13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500"/>
                            </p:stCondLst>
                            <p:childTnLst>
                              <p:par>
                                <p:cTn id="14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9000"/>
                            </p:stCondLst>
                            <p:childTnLst>
                              <p:par>
                                <p:cTn id="1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500"/>
                            </p:stCondLst>
                            <p:childTnLst>
                              <p:par>
                                <p:cTn id="15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000"/>
                            </p:stCondLst>
                            <p:childTnLst>
                              <p:par>
                                <p:cTn id="24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500"/>
                            </p:stCondLst>
                            <p:childTnLst>
                              <p:par>
                                <p:cTn id="25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500"/>
                            </p:stCondLst>
                            <p:childTnLst>
                              <p:par>
                                <p:cTn id="27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3000"/>
                            </p:stCondLst>
                            <p:childTnLst>
                              <p:par>
                                <p:cTn id="28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4000"/>
                            </p:stCondLst>
                            <p:childTnLst>
                              <p:par>
                                <p:cTn id="2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8" grpId="0"/>
      <p:bldP spid="47" grpId="0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260" y="3575997"/>
            <a:ext cx="3393140" cy="23676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305800" cy="1143000"/>
          </a:xfrm>
        </p:spPr>
        <p:txBody>
          <a:bodyPr/>
          <a:lstStyle/>
          <a:p>
            <a:r>
              <a:rPr lang="en-US" dirty="0"/>
              <a:t>MIST Cluster “Program”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199" y="1676400"/>
            <a:ext cx="9477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Organizationally the MIST Cluster currently functions as a “Program” supported in part under an SBA Regional Innovation Clusters (RIC) contract – Base year plus 4 option years.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0" y="6096000"/>
            <a:ext cx="12192000" cy="762000"/>
            <a:chOff x="0" y="6096000"/>
            <a:chExt cx="12192000" cy="762000"/>
          </a:xfrm>
        </p:grpSpPr>
        <p:sp>
          <p:nvSpPr>
            <p:cNvPr id="5" name="Rectangle 4"/>
            <p:cNvSpPr/>
            <p:nvPr/>
          </p:nvSpPr>
          <p:spPr>
            <a:xfrm>
              <a:off x="0" y="6096000"/>
              <a:ext cx="12192000" cy="761999"/>
            </a:xfrm>
            <a:prstGeom prst="rect">
              <a:avLst/>
            </a:prstGeom>
            <a:gradFill flip="none" rotWithShape="1">
              <a:gsLst>
                <a:gs pos="0">
                  <a:srgbClr val="2E97CC"/>
                </a:gs>
                <a:gs pos="50000">
                  <a:srgbClr val="66CCFF">
                    <a:tint val="44500"/>
                    <a:satMod val="160000"/>
                  </a:srgbClr>
                </a:gs>
                <a:gs pos="100000">
                  <a:srgbClr val="66CC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7" descr="Mississippi Enterprise for Technolog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86" y="6324599"/>
              <a:ext cx="1378714" cy="41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145233" y="6096000"/>
              <a:ext cx="2293167" cy="738601"/>
              <a:chOff x="1593033" y="8198397"/>
              <a:chExt cx="2293167" cy="73860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200" y="8198397"/>
                <a:ext cx="2133600" cy="640803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1593033" y="8701549"/>
                <a:ext cx="2293167" cy="235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Business &amp; Innovation Assistance Center</a:t>
                </a:r>
              </a:p>
            </p:txBody>
          </p:sp>
        </p:grp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9049" y="6096000"/>
              <a:ext cx="732951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651" y="6324600"/>
              <a:ext cx="1669949" cy="40602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6323214"/>
              <a:ext cx="1066800" cy="397625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0" y="11669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2016: An Overview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81200" y="3124200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Purpose is to more formally organize the organic cluster members in order to help give an identity and recognition of the MIST Cluster.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981200" y="38862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A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primary focus </a:t>
            </a:r>
            <a:r>
              <a:rPr lang="en-US" dirty="0">
                <a:latin typeface="Arial Narrow" panose="020B0606020202030204" pitchFamily="34" charset="0"/>
              </a:rPr>
              <a:t>is the development and promotion of the cluster’s small business members.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981200" y="2401669"/>
            <a:ext cx="9477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MIST Cluster program is lead by USM working with its partners – LSU, MSET and Innovate Mississippi – and its network members.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752869" y="4343400"/>
            <a:ext cx="2038331" cy="1676400"/>
            <a:chOff x="4557692" y="4267200"/>
            <a:chExt cx="2038331" cy="16764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76800" y="4267200"/>
              <a:ext cx="1719223" cy="16002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57692" y="5167292"/>
              <a:ext cx="776308" cy="7763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115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7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305800" cy="1143000"/>
          </a:xfrm>
        </p:spPr>
        <p:txBody>
          <a:bodyPr/>
          <a:lstStyle/>
          <a:p>
            <a:r>
              <a:rPr lang="en-US" dirty="0"/>
              <a:t>Support to Small Businesses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16764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The MIST Cluster assists the development and promotion of its small business members through a set of Direct Services provided by the MIST Cluster Partners and Linking Services provided by the MIST Cluster’s network members (i.e. PTAC, SCORE, etc.).    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0" y="6096000"/>
            <a:ext cx="12192000" cy="762000"/>
            <a:chOff x="0" y="6096000"/>
            <a:chExt cx="12192000" cy="762000"/>
          </a:xfrm>
        </p:grpSpPr>
        <p:sp>
          <p:nvSpPr>
            <p:cNvPr id="5" name="Rectangle 4"/>
            <p:cNvSpPr/>
            <p:nvPr/>
          </p:nvSpPr>
          <p:spPr>
            <a:xfrm>
              <a:off x="0" y="6096000"/>
              <a:ext cx="12192000" cy="761999"/>
            </a:xfrm>
            <a:prstGeom prst="rect">
              <a:avLst/>
            </a:prstGeom>
            <a:gradFill flip="none" rotWithShape="1">
              <a:gsLst>
                <a:gs pos="0">
                  <a:srgbClr val="2E97CC"/>
                </a:gs>
                <a:gs pos="50000">
                  <a:srgbClr val="66CCFF">
                    <a:tint val="44500"/>
                    <a:satMod val="160000"/>
                  </a:srgbClr>
                </a:gs>
                <a:gs pos="100000">
                  <a:srgbClr val="66CC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7" descr="Mississippi Enterprise for Technolog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086" y="6324599"/>
              <a:ext cx="1378714" cy="41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145233" y="6096000"/>
              <a:ext cx="2293167" cy="738601"/>
              <a:chOff x="1593033" y="8198397"/>
              <a:chExt cx="2293167" cy="73860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200" y="8198397"/>
                <a:ext cx="2133600" cy="640803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1593033" y="8701549"/>
                <a:ext cx="2293167" cy="235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Business &amp; Innovation Assistance Center</a:t>
                </a:r>
              </a:p>
            </p:txBody>
          </p:sp>
        </p:grp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9049" y="6096000"/>
              <a:ext cx="732951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651" y="6324600"/>
              <a:ext cx="1669949" cy="40602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6323214"/>
              <a:ext cx="1066800" cy="397625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1981201" y="2667000"/>
            <a:ext cx="3424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Direct Services:</a:t>
            </a:r>
          </a:p>
          <a:p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81200" y="3109079"/>
            <a:ext cx="4038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Business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Business counseling/consulting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Mentoring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Technology Transfer counseling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Commercialization of R&amp;D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SBIR/STTR Engagement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Supporting Facility Clearance and holding personal clearances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Export readiness counseling/consulting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Support to underserved communities</a:t>
            </a:r>
          </a:p>
          <a:p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1669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2016: An Overview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28620" y="2667000"/>
            <a:ext cx="3424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Linking Services:</a:t>
            </a:r>
          </a:p>
          <a:p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24599" y="3124200"/>
            <a:ext cx="51344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Customer base with federal agencies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Networks and partnerships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Showcase and demonstration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Regional market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Assist in ascertaining federal agency technology development requirements and priorities, matching; and/or operationalizing cluster technology and capabilities to best meet these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Facilitate opportunities for accessing new resources and markets</a:t>
            </a:r>
          </a:p>
          <a:p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http://www.hu12online.net/wp-content/uploads/2012/11/Business-Networking-Clip-Ar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788" y="2572935"/>
            <a:ext cx="697412" cy="62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.grid.fotosearch.com/CSP/CSP994/k1607093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373" y="2487932"/>
            <a:ext cx="1003027" cy="7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1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2" advAuto="500"/>
      <p:bldP spid="26" grpId="0" build="p" bldLvl="2" advAuto="500"/>
      <p:bldP spid="27" grpId="0" build="p" bldLvl="2" advAuto="500"/>
      <p:bldP spid="29" grpId="0" build="p" bldLvl="2" advAuto="50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38891</TotalTime>
  <Words>1048</Words>
  <Application>Microsoft Office PowerPoint</Application>
  <PresentationFormat>Widescreen</PresentationFormat>
  <Paragraphs>149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Agency FB</vt:lpstr>
      <vt:lpstr>Arial</vt:lpstr>
      <vt:lpstr>Arial Narrow</vt:lpstr>
      <vt:lpstr>Calibri</vt:lpstr>
      <vt:lpstr>Constantia</vt:lpstr>
      <vt:lpstr>Gill Sans MT Condensed</vt:lpstr>
      <vt:lpstr>Times New Roman</vt:lpstr>
      <vt:lpstr>Wingdings 2</vt:lpstr>
      <vt:lpstr>Flow</vt:lpstr>
      <vt:lpstr>2016: Yearend Overview  Where we have come from, where we are, and where we are going!</vt:lpstr>
      <vt:lpstr>Outline:</vt:lpstr>
      <vt:lpstr>The MIST Cluster </vt:lpstr>
      <vt:lpstr>What is a Cluster?</vt:lpstr>
      <vt:lpstr>What is the MIST Cluster?</vt:lpstr>
      <vt:lpstr>Institutional Members</vt:lpstr>
      <vt:lpstr>Core Cluster</vt:lpstr>
      <vt:lpstr>MIST Cluster “Program”</vt:lpstr>
      <vt:lpstr>Support to Small Businesses</vt:lpstr>
      <vt:lpstr>Economic Drivers and MIST “States Strategy” </vt:lpstr>
      <vt:lpstr>PowerPoint Presentation</vt:lpstr>
      <vt:lpstr>PowerPoint Presentation</vt:lpstr>
      <vt:lpstr>Small Business Growth of the MIST Cluster</vt:lpstr>
      <vt:lpstr>MIST Cluster Year 1 Impact   (2014-2015) </vt:lpstr>
      <vt:lpstr>MIST Cluster Year 2 Highlights!</vt:lpstr>
      <vt:lpstr>Evolving the MIST Cluster Business Model </vt:lpstr>
      <vt:lpstr>Main issues! </vt:lpstr>
      <vt:lpstr>Looking Forward! </vt:lpstr>
      <vt:lpstr>Looking Forward! </vt:lpstr>
      <vt:lpstr>Question?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Beasley</dc:creator>
  <cp:lastModifiedBy>Natalie Guess</cp:lastModifiedBy>
  <cp:revision>489</cp:revision>
  <cp:lastPrinted>2014-02-10T17:27:27Z</cp:lastPrinted>
  <dcterms:created xsi:type="dcterms:W3CDTF">2013-11-03T23:45:17Z</dcterms:created>
  <dcterms:modified xsi:type="dcterms:W3CDTF">2017-06-20T15:17:02Z</dcterms:modified>
</cp:coreProperties>
</file>