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8"/>
  </p:notesMasterIdLst>
  <p:handoutMasterIdLst>
    <p:handoutMasterId r:id="rId19"/>
  </p:handoutMasterIdLst>
  <p:sldIdLst>
    <p:sldId id="576" r:id="rId2"/>
    <p:sldId id="577" r:id="rId3"/>
    <p:sldId id="280" r:id="rId4"/>
    <p:sldId id="581" r:id="rId5"/>
    <p:sldId id="582" r:id="rId6"/>
    <p:sldId id="583" r:id="rId7"/>
    <p:sldId id="588" r:id="rId8"/>
    <p:sldId id="590" r:id="rId9"/>
    <p:sldId id="580" r:id="rId10"/>
    <p:sldId id="589" r:id="rId11"/>
    <p:sldId id="584" r:id="rId12"/>
    <p:sldId id="585" r:id="rId13"/>
    <p:sldId id="586" r:id="rId14"/>
    <p:sldId id="587" r:id="rId15"/>
    <p:sldId id="591" r:id="rId16"/>
    <p:sldId id="549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A"/>
    <a:srgbClr val="000000"/>
    <a:srgbClr val="FFFFFF"/>
    <a:srgbClr val="4E724F"/>
    <a:srgbClr val="478537"/>
    <a:srgbClr val="5C5F5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5040" autoAdjust="0"/>
  </p:normalViewPr>
  <p:slideViewPr>
    <p:cSldViewPr snapToObjects="1">
      <p:cViewPr>
        <p:scale>
          <a:sx n="77" d="100"/>
          <a:sy n="77" d="100"/>
        </p:scale>
        <p:origin x="882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3" d="100"/>
          <a:sy n="63" d="100"/>
        </p:scale>
        <p:origin x="337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22851C-68D3-1F47-ADC8-212BDEB5767B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D19DF0-AA2E-F245-A79E-4067B91356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9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E565AA-AEA4-4039-8A25-1E75EBBAFA4D}" type="datetimeFigureOut">
              <a:rPr lang="en-US" smtClean="0"/>
              <a:pPr/>
              <a:t>6/20/2017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CC667A-8A48-4252-A317-3DA6199584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66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16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7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19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63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385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66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8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9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44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9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2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8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04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667A-8A48-4252-A317-3DA61995845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2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295400"/>
          </a:xfrm>
          <a:prstGeom prst="rect">
            <a:avLst/>
          </a:prstGeom>
        </p:spPr>
        <p:txBody>
          <a:bodyPr/>
          <a:lstStyle>
            <a:lvl1pPr algn="l">
              <a:defRPr sz="2625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00800" cy="533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5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2" y="228602"/>
            <a:ext cx="1143286" cy="1170039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271106" y="389603"/>
            <a:ext cx="2996094" cy="84803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5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Coalition to Restore</a:t>
            </a:r>
          </a:p>
          <a:p>
            <a:pPr algn="l"/>
            <a:r>
              <a:rPr lang="en-US" sz="165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Coastal Louisiana</a:t>
            </a:r>
          </a:p>
        </p:txBody>
      </p:sp>
    </p:spTree>
    <p:extLst>
      <p:ext uri="{BB962C8B-B14F-4D97-AF65-F5344CB8AC3E}">
        <p14:creationId xmlns:p14="http://schemas.microsoft.com/office/powerpoint/2010/main" val="43677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EADA266-E51A-490E-A27F-201D9DC43917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9D02585-86A2-4E28-A61A-39806CCF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6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EADA266-E51A-490E-A27F-201D9DC43917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9D02585-86A2-4E28-A61A-39806CCF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5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772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100"/>
            </a:lvl2pPr>
            <a:lvl3pPr>
              <a:defRPr sz="2000"/>
            </a:lvl3pPr>
            <a:lvl4pPr>
              <a:buClr>
                <a:srgbClr val="478537"/>
              </a:buClr>
              <a:buFont typeface="Arial"/>
              <a:buChar char="•"/>
              <a:defRPr sz="1800"/>
            </a:lvl4pPr>
            <a:lvl5pPr>
              <a:buClr>
                <a:srgbClr val="478537"/>
              </a:buClr>
              <a:buFont typeface="Arial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100"/>
            </a:lvl2pPr>
            <a:lvl3pPr>
              <a:defRPr sz="2000"/>
            </a:lvl3pPr>
            <a:lvl4pPr>
              <a:buClr>
                <a:srgbClr val="478537"/>
              </a:buClr>
              <a:buFont typeface="Arial"/>
              <a:buChar char="•"/>
              <a:defRPr sz="1800"/>
            </a:lvl4pPr>
            <a:lvl5pPr>
              <a:buClr>
                <a:srgbClr val="478537"/>
              </a:buClr>
              <a:buFont typeface="Arial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0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5943600"/>
          </a:xfrm>
          <a:prstGeom prst="rect">
            <a:avLst/>
          </a:prstGeom>
          <a:solidFill>
            <a:srgbClr val="6CA8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99708" y="2514600"/>
            <a:ext cx="7772400" cy="1828800"/>
          </a:xfrm>
          <a:prstGeom prst="rect">
            <a:avLst/>
          </a:prstGeo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810703" y="4495800"/>
            <a:ext cx="7772400" cy="7620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6477000" y="304800"/>
            <a:ext cx="2133600" cy="1904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8534400" y="6537325"/>
            <a:ext cx="381000" cy="2286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2606184A-3E7E-46AF-AA68-983C22F9C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367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82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5426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57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7338B2-FA24-4C9E-B917-039025BF5B1F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ED172A-3A2C-4DF6-BCAC-3310C1E0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itle 18"/>
          <p:cNvSpPr>
            <a:spLocks noGrp="1"/>
          </p:cNvSpPr>
          <p:nvPr>
            <p:ph type="title" hasCustomPrompt="1"/>
          </p:nvPr>
        </p:nvSpPr>
        <p:spPr>
          <a:xfrm>
            <a:off x="132945" y="457200"/>
            <a:ext cx="8229600" cy="609600"/>
          </a:xfrm>
          <a:prstGeom prst="rect">
            <a:avLst/>
          </a:prstGeom>
        </p:spPr>
        <p:txBody>
          <a:bodyPr/>
          <a:lstStyle>
            <a:lvl1pPr algn="l">
              <a:defRPr sz="2175" b="1" baseline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Guidelines for Title Slides</a:t>
            </a:r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219200"/>
            <a:ext cx="8001000" cy="4114800"/>
          </a:xfrm>
          <a:prstGeom prst="rect">
            <a:avLst/>
          </a:prstGeo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 sz="16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000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 sz="165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r>
              <a:rPr lang="en-US" dirty="0"/>
              <a:t>Capitalize the principal words in the title, including prepositions and conjunctions of four or more letters</a:t>
            </a:r>
          </a:p>
          <a:p>
            <a:r>
              <a:rPr lang="en-US" dirty="0"/>
              <a:t>Capitalize an article — the, a, an — or words of fewer than four letters if it is the first or last word in a title</a:t>
            </a:r>
          </a:p>
          <a:p>
            <a:r>
              <a:rPr lang="en-US" dirty="0"/>
              <a:t>Presentation authors should be listed in the subtitle box</a:t>
            </a:r>
          </a:p>
          <a:p>
            <a:pPr lvl="1"/>
            <a:r>
              <a:rPr lang="en-US" dirty="0"/>
              <a:t>So should actual subtitles </a:t>
            </a:r>
          </a:p>
        </p:txBody>
      </p:sp>
    </p:spTree>
    <p:extLst>
      <p:ext uri="{BB962C8B-B14F-4D97-AF65-F5344CB8AC3E}">
        <p14:creationId xmlns:p14="http://schemas.microsoft.com/office/powerpoint/2010/main" val="183780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132945" y="457200"/>
            <a:ext cx="8229600" cy="609600"/>
          </a:xfrm>
          <a:prstGeom prst="rect">
            <a:avLst/>
          </a:prstGeom>
        </p:spPr>
        <p:txBody>
          <a:bodyPr/>
          <a:lstStyle>
            <a:lvl1pPr algn="l">
              <a:defRPr sz="2175" b="1" baseline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Guidelines for internal slides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219200"/>
            <a:ext cx="8001000" cy="4114800"/>
          </a:xfrm>
          <a:prstGeom prst="rect">
            <a:avLst/>
          </a:prstGeo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/>
            </a:lvl1pPr>
            <a:lvl2pPr marL="6000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/>
            </a:lvl2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Headlines should be in sentence case</a:t>
            </a:r>
          </a:p>
          <a:p>
            <a:pPr marL="600075" marR="0" lvl="1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the first word capitalized, with the exception of proper nouns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Periods after bullets are optional but should be consistent throughout the presentation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written content in PowerPoint, simple and concise is always preferable</a:t>
            </a:r>
          </a:p>
        </p:txBody>
      </p:sp>
    </p:spTree>
    <p:extLst>
      <p:ext uri="{BB962C8B-B14F-4D97-AF65-F5344CB8AC3E}">
        <p14:creationId xmlns:p14="http://schemas.microsoft.com/office/powerpoint/2010/main" val="244268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913" y="1295400"/>
            <a:ext cx="6212176" cy="414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1" name="Straight Connector 10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itle 18"/>
          <p:cNvSpPr>
            <a:spLocks noGrp="1"/>
          </p:cNvSpPr>
          <p:nvPr>
            <p:ph type="title" hasCustomPrompt="1"/>
          </p:nvPr>
        </p:nvSpPr>
        <p:spPr>
          <a:xfrm>
            <a:off x="132944" y="457200"/>
            <a:ext cx="8782455" cy="609600"/>
          </a:xfrm>
          <a:prstGeom prst="rect">
            <a:avLst/>
          </a:prstGeom>
        </p:spPr>
        <p:txBody>
          <a:bodyPr/>
          <a:lstStyle>
            <a:lvl1pPr algn="l">
              <a:defRPr sz="2175" b="1" baseline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z="2175" b="1" dirty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This is a slide for photos,</a:t>
            </a:r>
            <a:r>
              <a:rPr lang="en-US" sz="2175" b="1" baseline="0" dirty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charts and figures</a:t>
            </a:r>
            <a:endParaRPr lang="en-US" sz="2175" b="1" dirty="0">
              <a:solidFill>
                <a:srgbClr val="00427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5791200" y="5029200"/>
            <a:ext cx="1752600" cy="304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sz="6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0" y="5638800"/>
            <a:ext cx="9144000" cy="381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/>
            </a:lvl1pPr>
          </a:lstStyle>
          <a:p>
            <a:pPr lvl="0" algn="ctr"/>
            <a:r>
              <a:rPr lang="en-US">
                <a:solidFill>
                  <a:schemeClr val="bg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28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s, Charts,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038600" cy="495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>
              <a:defRPr sz="16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5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itle 18"/>
          <p:cNvSpPr>
            <a:spLocks noGrp="1"/>
          </p:cNvSpPr>
          <p:nvPr>
            <p:ph type="title" hasCustomPrompt="1"/>
          </p:nvPr>
        </p:nvSpPr>
        <p:spPr>
          <a:xfrm>
            <a:off x="132945" y="457200"/>
            <a:ext cx="8229600" cy="609600"/>
          </a:xfrm>
          <a:prstGeom prst="rect">
            <a:avLst/>
          </a:prstGeom>
        </p:spPr>
        <p:txBody>
          <a:bodyPr/>
          <a:lstStyle>
            <a:lvl1pPr algn="l">
              <a:defRPr sz="2175" b="1" baseline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For photos, charts and graphics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/>
          </p:nvPr>
        </p:nvSpPr>
        <p:spPr>
          <a:xfrm>
            <a:off x="6248400" y="5257800"/>
            <a:ext cx="2209800" cy="3810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en-US" sz="6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6553200" y="5638800"/>
            <a:ext cx="1905000" cy="3048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en-US" sz="6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5334000" y="1219200"/>
            <a:ext cx="3145536" cy="4727448"/>
          </a:xfrm>
          <a:prstGeom prst="rect">
            <a:avLst/>
          </a:prstGeom>
          <a:ln w="50800" cmpd="sng">
            <a:solidFill>
              <a:srgbClr val="FFFFFF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354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33400" y="1143002"/>
            <a:ext cx="8229600" cy="4525963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tx1">
                  <a:lumMod val="85000"/>
                  <a:lumOff val="15000"/>
                </a:schemeClr>
              </a:buClr>
              <a:buFont typeface="Arial" pitchFamily="34" charset="0"/>
              <a:buChar char="•"/>
              <a:defRPr sz="16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00075" indent="-257175">
              <a:buClr>
                <a:schemeClr val="tx1">
                  <a:lumMod val="85000"/>
                  <a:lumOff val="15000"/>
                </a:schemeClr>
              </a:buClr>
              <a:buFont typeface="Arial" pitchFamily="34" charset="0"/>
              <a:buChar char="•"/>
              <a:defRPr sz="165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132945" y="457200"/>
            <a:ext cx="8229600" cy="609600"/>
          </a:xfrm>
          <a:prstGeom prst="rect">
            <a:avLst/>
          </a:prstGeom>
        </p:spPr>
        <p:txBody>
          <a:bodyPr/>
          <a:lstStyle>
            <a:lvl1pPr algn="l">
              <a:defRPr sz="2175" b="1" baseline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General tips</a:t>
            </a:r>
          </a:p>
        </p:txBody>
      </p:sp>
    </p:spTree>
    <p:extLst>
      <p:ext uri="{BB962C8B-B14F-4D97-AF65-F5344CB8AC3E}">
        <p14:creationId xmlns:p14="http://schemas.microsoft.com/office/powerpoint/2010/main" val="850102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154222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www.CRCL.org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1" y="914400"/>
            <a:ext cx="401594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9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EADA266-E51A-490E-A27F-201D9DC43917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9D02585-86A2-4E28-A61A-39806CCF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EADA266-E51A-490E-A27F-201D9DC43917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9D02585-86A2-4E28-A61A-39806CCF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9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24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0" r:id="rId12"/>
    <p:sldLayoutId id="2147483654" r:id="rId13"/>
    <p:sldLayoutId id="2147483674" r:id="rId14"/>
    <p:sldLayoutId id="2147483691" r:id="rId15"/>
    <p:sldLayoutId id="2147483694" r:id="rId16"/>
    <p:sldLayoutId id="2147483692" r:id="rId17"/>
    <p:sldLayoutId id="2147483693" r:id="rId18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1676400"/>
            <a:ext cx="2324862" cy="3483864"/>
          </a:xfrm>
          <a:prstGeom prst="rect">
            <a:avLst/>
          </a:prstGeom>
          <a:ln w="539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90" y="1524000"/>
            <a:ext cx="3507260" cy="34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Coastal Restoration Road Show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0" y="3524428"/>
            <a:ext cx="7772400" cy="22098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Series of informational meetings held throughout Louisiana’s Coastal Zone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High level overview of Louisiana’s coastal land loss crisis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Closer look at projects and restoration efforts specific to each area 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Presentations in easy to understand language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25168"/>
            <a:ext cx="8436818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2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40" y="509130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Monitoring - </a:t>
            </a:r>
            <a:r>
              <a:rPr lang="en-US" sz="2000" b="1" dirty="0">
                <a:solidFill>
                  <a:schemeClr val="bg1"/>
                </a:solidFill>
              </a:rPr>
              <a:t>How well do our plantings work?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9737" y="5255257"/>
            <a:ext cx="1143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2010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6515" y="5265225"/>
            <a:ext cx="1143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2013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16"/>
          <a:stretch/>
        </p:blipFill>
        <p:spPr>
          <a:xfrm>
            <a:off x="547329" y="1774763"/>
            <a:ext cx="379639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0"/>
          <a:stretch/>
        </p:blipFill>
        <p:spPr>
          <a:xfrm>
            <a:off x="4711115" y="1759473"/>
            <a:ext cx="3733800" cy="3429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595405" y="1315360"/>
            <a:ext cx="157972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chemeClr val="bg1"/>
                </a:solidFill>
              </a:rPr>
              <a:t>Big Branch NWR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0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52" y="533400"/>
            <a:ext cx="7886700" cy="88084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Monitoring – </a:t>
            </a:r>
            <a:r>
              <a:rPr lang="en-US" sz="2000" b="1" dirty="0">
                <a:solidFill>
                  <a:schemeClr val="bg1"/>
                </a:solidFill>
              </a:rPr>
              <a:t>CRCL Projects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4436" y="1095345"/>
            <a:ext cx="1416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Grand Terre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r="51927"/>
          <a:stretch/>
        </p:blipFill>
        <p:spPr>
          <a:xfrm>
            <a:off x="347842" y="1638300"/>
            <a:ext cx="3794760" cy="3654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673722" y="5343446"/>
            <a:ext cx="1143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2013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5471" y="5343447"/>
            <a:ext cx="1143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2014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3" t="13805"/>
          <a:stretch/>
        </p:blipFill>
        <p:spPr>
          <a:xfrm>
            <a:off x="4462642" y="1638301"/>
            <a:ext cx="4028658" cy="3654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6248399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248399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6324599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6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89734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Monitoring – CRCL Projects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32448"/>
            <a:ext cx="359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How well do our plantings work?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Are they sustainable?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5276" y="5780132"/>
            <a:ext cx="13750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prstClr val="white"/>
                </a:solidFill>
                <a:latin typeface="+mj-lt"/>
                <a:ea typeface="Tahoma" pitchFamily="34" charset="0"/>
                <a:cs typeface="Tahoma" pitchFamily="34" charset="0"/>
              </a:rPr>
              <a:t>April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202" y="5780132"/>
            <a:ext cx="1905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prstClr val="white"/>
                </a:solidFill>
                <a:latin typeface="+mj-lt"/>
                <a:ea typeface="Tahoma" pitchFamily="34" charset="0"/>
                <a:cs typeface="Tahoma" pitchFamily="34" charset="0"/>
              </a:rPr>
              <a:t>November 2014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0"/>
          <a:stretch/>
        </p:blipFill>
        <p:spPr>
          <a:xfrm>
            <a:off x="457200" y="2722032"/>
            <a:ext cx="3886200" cy="290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669971" y="2695572"/>
            <a:ext cx="3901947" cy="292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Straight Connector 12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29300" y="4447954"/>
            <a:ext cx="1905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50" dirty="0">
                <a:solidFill>
                  <a:prstClr val="white"/>
                </a:solidFill>
                <a:latin typeface="+mj-lt"/>
                <a:ea typeface="Tahoma" pitchFamily="34" charset="0"/>
                <a:cs typeface="Tahoma" pitchFamily="34" charset="0"/>
              </a:rPr>
              <a:t>November 2014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93771" y="1236473"/>
            <a:ext cx="4114800" cy="307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8441" y="1799953"/>
            <a:ext cx="4252792" cy="328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Establish monitoring for all plantings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Yearly site visits: salt marsh and dunes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Seasonal site visits: fresh marsh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Study a variety off variables: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Number of plants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% cover of plants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Soil strength in plots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Water level and salinity loggers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0" y="589734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Monitoring – CRCL Projects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441" y="1037524"/>
            <a:ext cx="359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How well do our plantings work?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Are they sustainable?</a:t>
            </a:r>
          </a:p>
        </p:txBody>
      </p:sp>
    </p:spTree>
    <p:extLst>
      <p:ext uri="{BB962C8B-B14F-4D97-AF65-F5344CB8AC3E}">
        <p14:creationId xmlns:p14="http://schemas.microsoft.com/office/powerpoint/2010/main" val="3401670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9776" y="1597341"/>
            <a:ext cx="49531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Monitor amount of land actually created and sustained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Develop monitoring protocol for projects not building land directly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Use adaptive management to ensure future projects yield optimal benefits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0" y="589734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Monitoring – State of the Coast and Restoration Projects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85615"/>
            <a:ext cx="3276601" cy="491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6" r="7761" b="9944"/>
          <a:stretch/>
        </p:blipFill>
        <p:spPr>
          <a:xfrm>
            <a:off x="914400" y="3915100"/>
            <a:ext cx="3276600" cy="214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48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9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945" y="457200"/>
            <a:ext cx="109728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2175" b="1" kern="1200" baseline="0">
                <a:solidFill>
                  <a:srgbClr val="00427A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MISSION and 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b="21181"/>
          <a:stretch/>
        </p:blipFill>
        <p:spPr>
          <a:xfrm>
            <a:off x="-38100" y="3276600"/>
            <a:ext cx="9144000" cy="3048000"/>
          </a:xfrm>
          <a:prstGeom prst="rect">
            <a:avLst/>
          </a:prstGeom>
          <a:effectLst>
            <a:glow>
              <a:schemeClr val="accent1"/>
            </a:glow>
            <a:softEdge rad="127000"/>
          </a:effec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93076" y="1295400"/>
            <a:ext cx="8001000" cy="3276600"/>
          </a:xfrm>
          <a:prstGeom prst="rect">
            <a:avLst/>
          </a:prstGeom>
        </p:spPr>
        <p:txBody>
          <a:bodyPr/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 sz="16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00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 pitchFamily="34" charset="0"/>
              <a:buChar char="•"/>
              <a:tabLst/>
              <a:defRPr sz="16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MISSION: </a:t>
            </a:r>
            <a:r>
              <a:rPr lang="en-US" dirty="0">
                <a:solidFill>
                  <a:schemeClr val="bg1"/>
                </a:solidFill>
              </a:rPr>
              <a:t>To drive bold, science-based action to rebuild Coastal Louisiana through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 outreach, restoration and advocacy.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VISION: </a:t>
            </a:r>
            <a:r>
              <a:rPr lang="en-US" dirty="0">
                <a:solidFill>
                  <a:schemeClr val="bg1"/>
                </a:solidFill>
              </a:rPr>
              <a:t>A thriving Coastal Louisiana sustained by systems that support healthy wetlands and barrier islands, benefitting people and nature.</a:t>
            </a:r>
          </a:p>
        </p:txBody>
      </p:sp>
    </p:spTree>
    <p:extLst>
      <p:ext uri="{BB962C8B-B14F-4D97-AF65-F5344CB8AC3E}">
        <p14:creationId xmlns:p14="http://schemas.microsoft.com/office/powerpoint/2010/main" val="60488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90807"/>
            <a:ext cx="8610601" cy="914400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Our Coast Without Action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1143000" y="5486400"/>
            <a:ext cx="7315200" cy="990600"/>
          </a:xfrm>
        </p:spPr>
        <p:txBody>
          <a:bodyPr/>
          <a:lstStyle/>
          <a:p>
            <a:pPr marL="0" indent="0" algn="ctr">
              <a:buClr>
                <a:schemeClr val="bg1">
                  <a:lumMod val="65000"/>
                </a:schemeClr>
              </a:buClr>
              <a:buNone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Potential to lose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 additional 770 – 1,750 square miles of land over the next 50 years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033466"/>
            <a:ext cx="1371600" cy="665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67031" y="1066800"/>
            <a:ext cx="8229408" cy="5043937"/>
            <a:chOff x="66779" y="418799"/>
            <a:chExt cx="9010441" cy="6020402"/>
          </a:xfrm>
        </p:grpSpPr>
        <p:grpSp>
          <p:nvGrpSpPr>
            <p:cNvPr id="9" name="Group 8"/>
            <p:cNvGrpSpPr/>
            <p:nvPr/>
          </p:nvGrpSpPr>
          <p:grpSpPr>
            <a:xfrm>
              <a:off x="66779" y="418799"/>
              <a:ext cx="9010441" cy="6020402"/>
              <a:chOff x="66779" y="418799"/>
              <a:chExt cx="9010441" cy="602040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79" y="418799"/>
                <a:ext cx="9010441" cy="602040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3" name="Flowchart: Connector 12"/>
              <p:cNvSpPr/>
              <p:nvPr/>
            </p:nvSpPr>
            <p:spPr>
              <a:xfrm>
                <a:off x="3904735" y="3220994"/>
                <a:ext cx="91440" cy="91440"/>
              </a:xfrm>
              <a:prstGeom prst="flowChartConnector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950455" y="3128214"/>
                <a:ext cx="15487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Baton Rouge 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170963" y="4198545"/>
                <a:ext cx="15487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New Orleans</a:t>
                </a:r>
              </a:p>
            </p:txBody>
          </p:sp>
          <p:sp>
            <p:nvSpPr>
              <p:cNvPr id="16" name="Flowchart: Connector 15"/>
              <p:cNvSpPr/>
              <p:nvPr/>
            </p:nvSpPr>
            <p:spPr>
              <a:xfrm>
                <a:off x="6125243" y="4283630"/>
                <a:ext cx="91440" cy="91440"/>
              </a:xfrm>
              <a:prstGeom prst="flowChartConnector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Connector 16"/>
              <p:cNvSpPr/>
              <p:nvPr/>
            </p:nvSpPr>
            <p:spPr>
              <a:xfrm>
                <a:off x="6429632" y="5795318"/>
                <a:ext cx="91440" cy="91440"/>
              </a:xfrm>
              <a:prstGeom prst="flowChartConnector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75352" y="5710233"/>
                <a:ext cx="15487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Grand Isle</a:t>
                </a:r>
              </a:p>
            </p:txBody>
          </p:sp>
          <p:sp>
            <p:nvSpPr>
              <p:cNvPr id="19" name="Flowchart: Connector 18"/>
              <p:cNvSpPr/>
              <p:nvPr/>
            </p:nvSpPr>
            <p:spPr>
              <a:xfrm>
                <a:off x="2104767" y="3810543"/>
                <a:ext cx="91440" cy="91440"/>
              </a:xfrm>
              <a:prstGeom prst="flowChartConnector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50487" y="3725458"/>
                <a:ext cx="15487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Lafayette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>
                <a:off x="3630415" y="2652891"/>
                <a:ext cx="274320" cy="16774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871784" y="2522086"/>
                <a:ext cx="15487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Mississippi River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5427" y="2951441"/>
                <a:ext cx="154871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Atchafalaya River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318951" y="3082246"/>
                <a:ext cx="348048" cy="121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12535" y="5533707"/>
                <a:ext cx="2258815" cy="404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Arial" panose="020B0604020202020204" pitchFamily="34" charset="0"/>
                  </a:rPr>
                  <a:t>YEAR 2100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28600" y="5871158"/>
              <a:ext cx="3643184" cy="404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Source:  Blum and Roberts 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47030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" y="420252"/>
            <a:ext cx="6572251" cy="5143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Habitat Restoration Program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57300" y="4837830"/>
            <a:ext cx="6686550" cy="11336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dirty="0"/>
              <a:t>CRCL volunteers have planted more than</a:t>
            </a:r>
          </a:p>
          <a:p>
            <a:pPr algn="ctr"/>
            <a:r>
              <a:rPr lang="en-US" sz="1650" dirty="0"/>
              <a:t> 3,000,000 native plants on more than 4,500 acres of coastal wetlands</a:t>
            </a:r>
            <a:r>
              <a:rPr lang="en-US" sz="2400" dirty="0"/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57300" y="1943101"/>
            <a:ext cx="6572251" cy="2747782"/>
            <a:chOff x="1257300" y="1943101"/>
            <a:chExt cx="6572251" cy="27477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98" b="31678"/>
            <a:stretch/>
          </p:blipFill>
          <p:spPr>
            <a:xfrm>
              <a:off x="1257300" y="1943101"/>
              <a:ext cx="6572250" cy="1337212"/>
            </a:xfrm>
            <a:prstGeom prst="rect">
              <a:avLst/>
            </a:prstGeom>
            <a:ln w="5715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761" y="3390031"/>
              <a:ext cx="1789679" cy="1300852"/>
            </a:xfrm>
            <a:prstGeom prst="rect">
              <a:avLst/>
            </a:prstGeom>
            <a:ln w="5715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4" b="8025"/>
            <a:stretch/>
          </p:blipFill>
          <p:spPr>
            <a:xfrm>
              <a:off x="5187869" y="3392309"/>
              <a:ext cx="1100223" cy="1298573"/>
            </a:xfrm>
            <a:prstGeom prst="rect">
              <a:avLst/>
            </a:prstGeom>
            <a:ln w="5715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t="5396" r="11156" b="1424"/>
            <a:stretch/>
          </p:blipFill>
          <p:spPr>
            <a:xfrm>
              <a:off x="6408785" y="3390029"/>
              <a:ext cx="1420766" cy="1300853"/>
            </a:xfrm>
            <a:prstGeom prst="rect">
              <a:avLst/>
            </a:prstGeom>
            <a:ln w="5715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8" t="7941" r="2918" b="7210"/>
            <a:stretch/>
          </p:blipFill>
          <p:spPr>
            <a:xfrm>
              <a:off x="1257301" y="3390031"/>
              <a:ext cx="1916033" cy="1300852"/>
            </a:xfrm>
            <a:prstGeom prst="rect">
              <a:avLst/>
            </a:prstGeom>
            <a:ln w="57150" cap="sq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77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3"/>
    </mc:Choice>
    <mc:Fallback xmlns="">
      <p:transition spd="slow" advTm="1102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1524000" y="1371601"/>
            <a:ext cx="6019800" cy="3812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6200" y="5405735"/>
            <a:ext cx="9144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650" dirty="0">
                <a:solidFill>
                  <a:schemeClr val="bg1"/>
                </a:solidFill>
                <a:ea typeface="Tahoma" pitchFamily="34" charset="0"/>
                <a:cs typeface="Arial" panose="020B0604020202020204" pitchFamily="34" charset="0"/>
              </a:rPr>
              <a:t>CRCL has engaged 13,000+ volunteers since 2000</a:t>
            </a:r>
            <a:r>
              <a:rPr lang="en-US" sz="1650" dirty="0">
                <a:solidFill>
                  <a:schemeClr val="bg1"/>
                </a:solidFill>
                <a:latin typeface="+mj-lt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990600"/>
            <a:ext cx="8763000" cy="0"/>
          </a:xfrm>
          <a:prstGeom prst="line">
            <a:avLst/>
          </a:prstGeom>
          <a:ln w="254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004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48400"/>
            <a:ext cx="9144000" cy="0"/>
          </a:xfrm>
          <a:prstGeom prst="line">
            <a:avLst/>
          </a:prstGeom>
          <a:ln w="66675" cap="rnd" cmpd="dbl">
            <a:solidFill>
              <a:srgbClr val="E57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" y="6324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Coalition</a:t>
            </a:r>
            <a:r>
              <a:rPr lang="en-US" sz="1800" b="0" baseline="0" dirty="0">
                <a:ln>
                  <a:noFill/>
                </a:ln>
                <a:gradFill flip="none" rotWithShape="1">
                  <a:gsLst>
                    <a:gs pos="0">
                      <a:srgbClr val="8FACC4">
                        <a:lumMod val="81000"/>
                        <a:lumOff val="19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Tahoma" pitchFamily="34" charset="0"/>
                <a:ea typeface="Tahoma" pitchFamily="34" charset="0"/>
                <a:cs typeface="Tahoma" pitchFamily="34" charset="0"/>
              </a:rPr>
              <a:t> To Restore Coastal Louisiana</a:t>
            </a:r>
            <a:endParaRPr lang="en-US" sz="1800" b="0" dirty="0">
              <a:ln>
                <a:noFill/>
              </a:ln>
              <a:gradFill flip="none" rotWithShape="1">
                <a:gsLst>
                  <a:gs pos="0">
                    <a:srgbClr val="8FACC4">
                      <a:lumMod val="81000"/>
                      <a:lumOff val="19000"/>
                    </a:srgb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" y="420252"/>
            <a:ext cx="6572251" cy="5143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Habitat Restoration Program</a:t>
            </a:r>
          </a:p>
        </p:txBody>
      </p:sp>
    </p:spTree>
    <p:extLst>
      <p:ext uri="{BB962C8B-B14F-4D97-AF65-F5344CB8AC3E}">
        <p14:creationId xmlns:p14="http://schemas.microsoft.com/office/powerpoint/2010/main" val="30802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0"/>
    </mc:Choice>
    <mc:Fallback xmlns="">
      <p:transition spd="slow" advTm="89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45" y="533400"/>
            <a:ext cx="8229600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Habitat Restoration Program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7200" y="1761671"/>
            <a:ext cx="8234021" cy="3357038"/>
            <a:chOff x="837284" y="1524000"/>
            <a:chExt cx="7397409" cy="30159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0410" r="50854" b="40033"/>
            <a:stretch/>
          </p:blipFill>
          <p:spPr>
            <a:xfrm>
              <a:off x="4534003" y="1524000"/>
              <a:ext cx="3700690" cy="30159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61" r="7805"/>
            <a:stretch/>
          </p:blipFill>
          <p:spPr>
            <a:xfrm>
              <a:off x="837284" y="1524015"/>
              <a:ext cx="3409196" cy="30159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6" name="TextBox 15"/>
          <p:cNvSpPr txBox="1"/>
          <p:nvPr/>
        </p:nvSpPr>
        <p:spPr>
          <a:xfrm>
            <a:off x="1676400" y="5257800"/>
            <a:ext cx="1543050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650" dirty="0">
                <a:solidFill>
                  <a:prstClr val="white"/>
                </a:solidFill>
                <a:latin typeface="+mj-lt"/>
                <a:ea typeface="Tahoma" pitchFamily="34" charset="0"/>
                <a:cs typeface="Tahoma" pitchFamily="34" charset="0"/>
              </a:rPr>
              <a:t>April</a:t>
            </a:r>
          </a:p>
          <a:p>
            <a:pPr algn="ctr">
              <a:spcAft>
                <a:spcPts val="450"/>
              </a:spcAft>
            </a:pPr>
            <a:r>
              <a:rPr lang="en-US" sz="1650" dirty="0">
                <a:solidFill>
                  <a:prstClr val="white"/>
                </a:solidFill>
                <a:latin typeface="+mj-lt"/>
                <a:ea typeface="Tahoma" pitchFamily="34" charset="0"/>
                <a:cs typeface="Tahoma" pitchFamily="34" charset="0"/>
              </a:rPr>
              <a:t>2013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0085" y="5253874"/>
            <a:ext cx="1543050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650" dirty="0">
                <a:solidFill>
                  <a:prstClr val="white"/>
                </a:solidFill>
                <a:ea typeface="Tahoma" pitchFamily="34" charset="0"/>
                <a:cs typeface="Tahoma" pitchFamily="34" charset="0"/>
              </a:rPr>
              <a:t>August</a:t>
            </a:r>
          </a:p>
          <a:p>
            <a:pPr algn="ctr">
              <a:spcAft>
                <a:spcPts val="450"/>
              </a:spcAft>
            </a:pPr>
            <a:r>
              <a:rPr lang="en-US" sz="1650" dirty="0">
                <a:solidFill>
                  <a:prstClr val="white"/>
                </a:solidFill>
                <a:ea typeface="Tahoma" pitchFamily="34" charset="0"/>
                <a:cs typeface="Tahoma" pitchFamily="34" charset="0"/>
              </a:rPr>
              <a:t>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4195" y="1052217"/>
            <a:ext cx="3687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Port </a:t>
            </a:r>
            <a:r>
              <a:rPr lang="en-US" sz="2000" dirty="0" err="1">
                <a:solidFill>
                  <a:schemeClr val="bg1"/>
                </a:solidFill>
              </a:rPr>
              <a:t>Fourchon</a:t>
            </a:r>
            <a:r>
              <a:rPr lang="en-US" sz="2000" dirty="0">
                <a:solidFill>
                  <a:schemeClr val="bg1"/>
                </a:solidFill>
              </a:rPr>
              <a:t> Mangrove Planting</a:t>
            </a:r>
          </a:p>
        </p:txBody>
      </p:sp>
    </p:spTree>
    <p:extLst>
      <p:ext uri="{BB962C8B-B14F-4D97-AF65-F5344CB8AC3E}">
        <p14:creationId xmlns:p14="http://schemas.microsoft.com/office/powerpoint/2010/main" val="313404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2945" y="533400"/>
            <a:ext cx="8229600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Oyster Shell Recycling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 descr="OSR Logo9- Final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38" y="1143000"/>
            <a:ext cx="6167213" cy="20063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1F497D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4569" y="3603171"/>
            <a:ext cx="7888862" cy="35601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dirty="0">
                <a:solidFill>
                  <a:schemeClr val="bg1"/>
                </a:solidFill>
              </a:rPr>
              <a:t>First shell recycling program in the state—Largest in the country!</a:t>
            </a:r>
          </a:p>
          <a:p>
            <a:r>
              <a:rPr lang="en-US" sz="1650" dirty="0">
                <a:solidFill>
                  <a:schemeClr val="bg1"/>
                </a:solidFill>
              </a:rPr>
              <a:t>Kicked off June 19, 2014</a:t>
            </a:r>
          </a:p>
          <a:p>
            <a:pPr lvl="1"/>
            <a:r>
              <a:rPr lang="en-US" sz="1650" dirty="0">
                <a:solidFill>
                  <a:schemeClr val="bg1"/>
                </a:solidFill>
              </a:rPr>
              <a:t>2,150+ tons collected to date</a:t>
            </a:r>
          </a:p>
          <a:p>
            <a:r>
              <a:rPr lang="en-US" sz="1650" dirty="0">
                <a:solidFill>
                  <a:schemeClr val="bg1"/>
                </a:solidFill>
              </a:rPr>
              <a:t>26 participating Restaurants </a:t>
            </a:r>
          </a:p>
          <a:p>
            <a:r>
              <a:rPr lang="en-US" sz="1650" dirty="0">
                <a:solidFill>
                  <a:schemeClr val="bg1"/>
                </a:solidFill>
              </a:rPr>
              <a:t>Supported through a $1 million donation from Shell</a:t>
            </a:r>
          </a:p>
          <a:p>
            <a:pPr lvl="1"/>
            <a:r>
              <a:rPr lang="en-US" sz="1650" dirty="0">
                <a:solidFill>
                  <a:schemeClr val="bg1"/>
                </a:solidFill>
              </a:rPr>
              <a:t>Additional support from LDWF, NFWF and CPRA</a:t>
            </a:r>
          </a:p>
          <a:p>
            <a:r>
              <a:rPr lang="en-US" sz="1650" dirty="0">
                <a:solidFill>
                  <a:schemeClr val="bg1"/>
                </a:solidFill>
              </a:rPr>
              <a:t>First reef to be constructed in the Biloxi Marsh (St. Bernard Parish) Fall/Winter 2016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4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Coastal Issues Forum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3257" y="1828800"/>
            <a:ext cx="6549118" cy="24574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0" y="1657350"/>
            <a:ext cx="6412016" cy="379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731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45" y="533400"/>
            <a:ext cx="8229600" cy="609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State of the Coast 2016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3400" y="923244"/>
            <a:ext cx="8001000" cy="41148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Biennial State of the Coast Conference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Largest gathering of coastal professionals, industry leaders and decision makers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Attendees from all over the Gulf South, the nation and the world </a:t>
            </a:r>
          </a:p>
          <a:p>
            <a:pPr>
              <a:buClr>
                <a:srgbClr val="FFFFFF"/>
              </a:buClr>
            </a:pPr>
            <a:r>
              <a:rPr lang="en-US" dirty="0">
                <a:solidFill>
                  <a:schemeClr val="bg1"/>
                </a:solidFill>
              </a:rPr>
              <a:t>Program included 238 talks, 68 posters, 6 films and 10 panel discussions over three days.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5" y="3352800"/>
            <a:ext cx="3581400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352800"/>
            <a:ext cx="3581400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7370785"/>
      </p:ext>
    </p:extLst>
  </p:cSld>
  <p:clrMapOvr>
    <a:masterClrMapping/>
  </p:clrMapOvr>
</p:sld>
</file>

<file path=ppt/theme/theme1.xml><?xml version="1.0" encoding="utf-8"?>
<a:theme xmlns:a="http://schemas.openxmlformats.org/drawingml/2006/main" name="crcl 16x9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spcAft>
            <a:spcPts val="600"/>
          </a:spcAft>
          <a:buFont typeface="Arial" pitchFamily="34" charset="0"/>
          <a:buChar char="•"/>
          <a:defRPr sz="22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cl 16x9 Theme" id="{23B1C650-AA0F-41F4-AE46-4BFCD7A0D946}" vid="{D10480E1-A45F-4535-BD75-F5BE94C894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crcl 16x9 Theme</Template>
  <TotalTime>10152</TotalTime>
  <Words>444</Words>
  <Application>Microsoft Office PowerPoint</Application>
  <PresentationFormat>On-screen Show (4:3)</PresentationFormat>
  <Paragraphs>96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Franklin Gothic Book</vt:lpstr>
      <vt:lpstr>Tahoma</vt:lpstr>
      <vt:lpstr>Wingdings</vt:lpstr>
      <vt:lpstr>crcl 16x9 Theme</vt:lpstr>
      <vt:lpstr>PowerPoint Presentation</vt:lpstr>
      <vt:lpstr>PowerPoint Presentation</vt:lpstr>
      <vt:lpstr>Our Coast Without Action</vt:lpstr>
      <vt:lpstr>PowerPoint Presentation</vt:lpstr>
      <vt:lpstr>PowerPoint Presentation</vt:lpstr>
      <vt:lpstr>Habitat Restoration Program</vt:lpstr>
      <vt:lpstr>Oyster Shell Recycling</vt:lpstr>
      <vt:lpstr>Coastal Issues Forum</vt:lpstr>
      <vt:lpstr>State of the Coast 2016</vt:lpstr>
      <vt:lpstr>Coastal Restoration Road Show</vt:lpstr>
      <vt:lpstr>Monitoring - How well do our plantings work? </vt:lpstr>
      <vt:lpstr>Monitoring – CRCL Projects </vt:lpstr>
      <vt:lpstr>Monitoring – CRCL Projects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PowerPoint Template: This is the title slide</dc:title>
  <dc:creator>Kevin Chandler</dc:creator>
  <cp:lastModifiedBy>nguess@nvisionsolutions.com</cp:lastModifiedBy>
  <cp:revision>309</cp:revision>
  <dcterms:created xsi:type="dcterms:W3CDTF">2012-07-09T19:28:50Z</dcterms:created>
  <dcterms:modified xsi:type="dcterms:W3CDTF">2017-06-20T15:25:41Z</dcterms:modified>
</cp:coreProperties>
</file>