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7" r:id="rId4"/>
    <p:sldId id="259" r:id="rId5"/>
    <p:sldId id="260" r:id="rId6"/>
    <p:sldId id="266" r:id="rId7"/>
    <p:sldId id="262" r:id="rId8"/>
    <p:sldId id="261" r:id="rId9"/>
    <p:sldId id="267" r:id="rId10"/>
    <p:sldId id="268" r:id="rId11"/>
    <p:sldId id="275" r:id="rId12"/>
    <p:sldId id="263" r:id="rId13"/>
    <p:sldId id="264" r:id="rId14"/>
    <p:sldId id="276" r:id="rId15"/>
    <p:sldId id="277" r:id="rId16"/>
    <p:sldId id="271" r:id="rId17"/>
    <p:sldId id="265" r:id="rId18"/>
    <p:sldId id="279" r:id="rId19"/>
    <p:sldId id="278" r:id="rId20"/>
    <p:sldId id="269" r:id="rId21"/>
    <p:sldId id="274" r:id="rId22"/>
    <p:sldId id="270" r:id="rId23"/>
    <p:sldId id="27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A80"/>
    <a:srgbClr val="2D4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14" autoAdjust="0"/>
  </p:normalViewPr>
  <p:slideViewPr>
    <p:cSldViewPr snapToGrid="0">
      <p:cViewPr varScale="1">
        <p:scale>
          <a:sx n="73" d="100"/>
          <a:sy n="73" d="100"/>
        </p:scale>
        <p:origin x="2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93FE-D189-4F30-A138-E38C35E93A6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00DE7-826E-4BF5-A18F-40181631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24190-D0CC-416A-BDF8-D03EBD667896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1E095-7CFC-40A5-AF8A-BB6F4A192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1E095-7CFC-40A5-AF8A-BB6F4A1920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1E095-7CFC-40A5-AF8A-BB6F4A1920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 userDrawn="1"/>
        </p:nvSpPr>
        <p:spPr>
          <a:xfrm>
            <a:off x="0" y="3303678"/>
            <a:ext cx="12192000" cy="2526221"/>
          </a:xfrm>
          <a:prstGeom prst="snip2DiagRect">
            <a:avLst/>
          </a:prstGeom>
          <a:gradFill flip="none" rotWithShape="1">
            <a:gsLst>
              <a:gs pos="0">
                <a:srgbClr val="3E5A81">
                  <a:shade val="30000"/>
                  <a:satMod val="115000"/>
                  <a:alpha val="83000"/>
                </a:srgbClr>
              </a:gs>
              <a:gs pos="50000">
                <a:srgbClr val="3E5A81">
                  <a:shade val="67500"/>
                  <a:satMod val="115000"/>
                </a:srgbClr>
              </a:gs>
              <a:gs pos="100000">
                <a:srgbClr val="3E5A8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80" y="25631"/>
            <a:ext cx="3028120" cy="3028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476" y="3520896"/>
            <a:ext cx="6664272" cy="12937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COULD EXTEND TO MULTIPLE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476" y="5047238"/>
            <a:ext cx="6664272" cy="474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SUBTITILE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7098236" y="3520896"/>
            <a:ext cx="15489" cy="20003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10529819" y="3520896"/>
            <a:ext cx="15489" cy="20003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7257305" y="4948309"/>
            <a:ext cx="3197447" cy="439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10620375" y="4419796"/>
            <a:ext cx="1496558" cy="333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2894" y="5834421"/>
            <a:ext cx="2614411" cy="7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6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 userDrawn="1"/>
        </p:nvSpPr>
        <p:spPr>
          <a:xfrm>
            <a:off x="0" y="238125"/>
            <a:ext cx="12192000" cy="1133475"/>
          </a:xfrm>
          <a:prstGeom prst="snip2DiagRect">
            <a:avLst/>
          </a:prstGeom>
          <a:gradFill flip="none" rotWithShape="1">
            <a:gsLst>
              <a:gs pos="0">
                <a:srgbClr val="3E5A81">
                  <a:shade val="30000"/>
                  <a:satMod val="115000"/>
                  <a:alpha val="36000"/>
                  <a:lumMod val="43000"/>
                  <a:lumOff val="57000"/>
                </a:srgbClr>
              </a:gs>
              <a:gs pos="50000">
                <a:srgbClr val="3E5A81">
                  <a:shade val="67500"/>
                  <a:satMod val="115000"/>
                </a:srgbClr>
              </a:gs>
              <a:gs pos="100000">
                <a:srgbClr val="3E5A8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1082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98423-71D2-4154-9AA5-5BCD2E885846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gulfscei.cs.uno.edu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80150"/>
            <a:ext cx="2743200" cy="365125"/>
          </a:xfrm>
        </p:spPr>
        <p:txBody>
          <a:bodyPr/>
          <a:lstStyle/>
          <a:p>
            <a:fld id="{F80EC153-CF55-436D-AE8E-E62494CEAAA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58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9675"/>
            <a:ext cx="2743200" cy="365125"/>
          </a:xfrm>
          <a:prstGeom prst="rect">
            <a:avLst/>
          </a:prstGeom>
        </p:spPr>
        <p:txBody>
          <a:bodyPr/>
          <a:lstStyle/>
          <a:p>
            <a:fld id="{08878B47-C84B-4547-BFF5-3CB8938AF335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96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gulfscei.cs.uno.edu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238476" y="3238474"/>
            <a:ext cx="685800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6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 userDrawn="1"/>
        </p:nvSpPr>
        <p:spPr>
          <a:xfrm>
            <a:off x="0" y="238125"/>
            <a:ext cx="12192000" cy="1133475"/>
          </a:xfrm>
          <a:prstGeom prst="snip2DiagRect">
            <a:avLst/>
          </a:prstGeom>
          <a:gradFill flip="none" rotWithShape="1">
            <a:gsLst>
              <a:gs pos="0">
                <a:srgbClr val="3E5A81">
                  <a:shade val="30000"/>
                  <a:satMod val="115000"/>
                  <a:alpha val="36000"/>
                  <a:lumMod val="43000"/>
                  <a:lumOff val="57000"/>
                </a:srgbClr>
              </a:gs>
              <a:gs pos="50000">
                <a:srgbClr val="3E5A81">
                  <a:shade val="67500"/>
                  <a:satMod val="115000"/>
                </a:srgbClr>
              </a:gs>
              <a:gs pos="100000">
                <a:srgbClr val="3E5A8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131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289675"/>
            <a:ext cx="2743200" cy="365125"/>
          </a:xfrm>
          <a:prstGeom prst="rect">
            <a:avLst/>
          </a:prstGeom>
        </p:spPr>
        <p:txBody>
          <a:bodyPr/>
          <a:lstStyle/>
          <a:p>
            <a:fld id="{7D85A831-9E10-48C3-88CE-8B0F00D9A825}" type="datetime1">
              <a:rPr lang="en-US" smtClean="0"/>
              <a:t>6/20/2017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2896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gulfscei.cs.uno.edu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1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 userDrawn="1"/>
        </p:nvSpPr>
        <p:spPr>
          <a:xfrm>
            <a:off x="-6350" y="2550694"/>
            <a:ext cx="12192000" cy="3538955"/>
          </a:xfrm>
          <a:prstGeom prst="snip2DiagRect">
            <a:avLst/>
          </a:prstGeom>
          <a:gradFill flip="none" rotWithShape="1">
            <a:gsLst>
              <a:gs pos="0">
                <a:srgbClr val="3E5A81">
                  <a:shade val="30000"/>
                  <a:satMod val="115000"/>
                  <a:alpha val="83000"/>
                </a:srgbClr>
              </a:gs>
              <a:gs pos="50000">
                <a:srgbClr val="3E5A81">
                  <a:shade val="67500"/>
                  <a:satMod val="115000"/>
                </a:srgbClr>
              </a:gs>
              <a:gs pos="100000">
                <a:srgbClr val="3E5A8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50693"/>
            <a:ext cx="10515600" cy="201178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289675"/>
            <a:ext cx="2743200" cy="365125"/>
          </a:xfrm>
          <a:prstGeom prst="rect">
            <a:avLst/>
          </a:prstGeom>
        </p:spPr>
        <p:txBody>
          <a:bodyPr/>
          <a:lstStyle/>
          <a:p>
            <a:fld id="{F06EF753-68BD-4BE7-A3D6-D6FB6EF09D58}" type="datetime1">
              <a:rPr lang="en-US" smtClean="0"/>
              <a:t>6/20/2017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2896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gulfscei.cs.uno.edu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  <p:sp>
        <p:nvSpPr>
          <p:cNvPr id="9" name="Snip Diagonal Corner Rectangle 8"/>
          <p:cNvSpPr/>
          <p:nvPr userDrawn="1"/>
        </p:nvSpPr>
        <p:spPr>
          <a:xfrm>
            <a:off x="0" y="238125"/>
            <a:ext cx="12192000" cy="1133475"/>
          </a:xfrm>
          <a:prstGeom prst="snip2DiagRect">
            <a:avLst/>
          </a:prstGeom>
          <a:gradFill flip="none" rotWithShape="1">
            <a:gsLst>
              <a:gs pos="0">
                <a:srgbClr val="3E5A81">
                  <a:shade val="30000"/>
                  <a:satMod val="115000"/>
                  <a:alpha val="36000"/>
                  <a:lumMod val="43000"/>
                  <a:lumOff val="57000"/>
                </a:srgbClr>
              </a:gs>
              <a:gs pos="50000">
                <a:srgbClr val="3E5A81">
                  <a:shade val="67500"/>
                  <a:satMod val="115000"/>
                </a:srgbClr>
              </a:gs>
              <a:gs pos="100000">
                <a:srgbClr val="3E5A8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120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0987"/>
            <a:ext cx="5181600" cy="4625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0987"/>
            <a:ext cx="5181600" cy="4625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9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fld id="{3A66181E-2FDD-4BE2-8B87-C9C67901ABF5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896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r>
              <a:rPr lang="en-US"/>
              <a:t>gulfscei.cs.uno.edu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289675"/>
            <a:ext cx="2743200" cy="365125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fld id="{F80EC153-CF55-436D-AE8E-E62494CEA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 userDrawn="1"/>
        </p:nvSpPr>
        <p:spPr>
          <a:xfrm>
            <a:off x="0" y="238125"/>
            <a:ext cx="12192000" cy="1133475"/>
          </a:xfrm>
          <a:prstGeom prst="snip2DiagRect">
            <a:avLst/>
          </a:prstGeom>
          <a:gradFill flip="none" rotWithShape="1">
            <a:gsLst>
              <a:gs pos="0">
                <a:srgbClr val="3E5A81">
                  <a:shade val="30000"/>
                  <a:satMod val="115000"/>
                  <a:alpha val="36000"/>
                  <a:lumMod val="43000"/>
                  <a:lumOff val="57000"/>
                </a:srgbClr>
              </a:gs>
              <a:gs pos="50000">
                <a:srgbClr val="3E5A81">
                  <a:shade val="67500"/>
                  <a:satMod val="115000"/>
                </a:srgbClr>
              </a:gs>
              <a:gs pos="100000">
                <a:srgbClr val="3E5A8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50825"/>
            <a:ext cx="10515600" cy="1120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89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fld id="{CB893406-7E61-4BEE-8B39-0E5EE32EE5F4}" type="datetime1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2896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r>
              <a:rPr lang="en-US"/>
              <a:t>gulfscei.cs.uno.edu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89675"/>
            <a:ext cx="2743200" cy="365125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fld id="{F80EC153-CF55-436D-AE8E-E62494CEAA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 userDrawn="1"/>
        </p:nvSpPr>
        <p:spPr>
          <a:xfrm>
            <a:off x="0" y="238125"/>
            <a:ext cx="12192000" cy="1133475"/>
          </a:xfrm>
          <a:prstGeom prst="snip2DiagRect">
            <a:avLst/>
          </a:prstGeom>
          <a:gradFill flip="none" rotWithShape="1">
            <a:gsLst>
              <a:gs pos="0">
                <a:srgbClr val="3E5A81">
                  <a:shade val="30000"/>
                  <a:satMod val="115000"/>
                  <a:alpha val="36000"/>
                  <a:lumMod val="43000"/>
                  <a:lumOff val="57000"/>
                </a:srgbClr>
              </a:gs>
              <a:gs pos="50000">
                <a:srgbClr val="3E5A81">
                  <a:shade val="67500"/>
                  <a:satMod val="115000"/>
                </a:srgbClr>
              </a:gs>
              <a:gs pos="100000">
                <a:srgbClr val="3E5A8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120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89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fld id="{06060DD5-DA4D-4447-B719-5815C90F840C}" type="datetime1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896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r>
              <a:rPr lang="en-US"/>
              <a:t>gulfscei.cs.uno.edu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289675"/>
            <a:ext cx="2743200" cy="365125"/>
          </a:xfrm>
        </p:spPr>
        <p:txBody>
          <a:bodyPr/>
          <a:lstStyle>
            <a:lvl1pPr>
              <a:defRPr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fld id="{F80EC153-CF55-436D-AE8E-E62494CEAA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6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89675"/>
            <a:ext cx="2743200" cy="365125"/>
          </a:xfrm>
          <a:prstGeom prst="rect">
            <a:avLst/>
          </a:prstGeom>
        </p:spPr>
        <p:txBody>
          <a:bodyPr/>
          <a:lstStyle/>
          <a:p>
            <a:fld id="{F53E51B0-83DD-4CD9-A614-58CB04FAA767}" type="datetime1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896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gulfscei.cs.uno.edu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40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9675"/>
            <a:ext cx="2743200" cy="365125"/>
          </a:xfrm>
          <a:prstGeom prst="rect">
            <a:avLst/>
          </a:prstGeom>
        </p:spPr>
        <p:txBody>
          <a:bodyPr/>
          <a:lstStyle/>
          <a:p>
            <a:fld id="{5CB15172-13C5-4E4D-BFCF-71B1CB374A9B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896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gulfscei.cs.uno.edu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289675"/>
            <a:ext cx="2743200" cy="365125"/>
          </a:xfrm>
        </p:spPr>
        <p:txBody>
          <a:bodyPr/>
          <a:lstStyle/>
          <a:p>
            <a:fld id="{F80EC153-CF55-436D-AE8E-E62494CEAAA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11302A01-2743-42CB-9C9B-EE61660405C6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gulfscei.cs.uno.edu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280150"/>
            <a:ext cx="2743200" cy="365125"/>
          </a:xfrm>
        </p:spPr>
        <p:txBody>
          <a:bodyPr/>
          <a:lstStyle/>
          <a:p>
            <a:fld id="{F80EC153-CF55-436D-AE8E-E62494CEAAA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3365"/>
            <a:ext cx="1219200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1000">
              <a:schemeClr val="accent1">
                <a:lumMod val="60000"/>
                <a:lumOff val="40000"/>
              </a:schemeClr>
            </a:gs>
            <a:gs pos="84000">
              <a:srgbClr val="2D4465">
                <a:alpha val="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89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3F5A80"/>
                </a:solidFill>
              </a:defRPr>
            </a:lvl1pPr>
          </a:lstStyle>
          <a:p>
            <a:fld id="{F80EC153-CF55-436D-AE8E-E62494CEA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091" y="3241965"/>
            <a:ext cx="6664272" cy="296883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200" dirty="0" err="1"/>
              <a:t>Canizaro</a:t>
            </a:r>
            <a:r>
              <a:rPr lang="en-US" sz="3200" dirty="0"/>
              <a:t> Livingston Gulf States Center for Environmental Informatics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GulfSCEI</a:t>
            </a:r>
            <a:r>
              <a:rPr lang="en-US" sz="3200" dirty="0"/>
              <a:t>) </a:t>
            </a:r>
            <a:br>
              <a:rPr lang="en-US" sz="3200" dirty="0"/>
            </a:br>
            <a:r>
              <a:rPr lang="en-US" sz="3200" dirty="0"/>
              <a:t>“Gulf Sea”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21679" y="5064136"/>
            <a:ext cx="3197447" cy="4397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 </a:t>
            </a:r>
            <a:r>
              <a:rPr lang="en-US" dirty="0">
                <a:latin typeface="+mj-lt"/>
              </a:rPr>
              <a:t>Thomas M. Soniat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95442" y="5117324"/>
            <a:ext cx="1496558" cy="33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</a:t>
            </a:r>
            <a:r>
              <a:rPr lang="en-US" dirty="0">
                <a:latin typeface="+mj-lt"/>
              </a:rPr>
              <a:t>08/05/16</a:t>
            </a:r>
          </a:p>
        </p:txBody>
      </p:sp>
    </p:spTree>
    <p:extLst>
      <p:ext uri="{BB962C8B-B14F-4D97-AF65-F5344CB8AC3E}">
        <p14:creationId xmlns:p14="http://schemas.microsoft.com/office/powerpoint/2010/main" val="245124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50825"/>
            <a:ext cx="10515600" cy="167297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A Framework to Annotate the Uncertainty for Geospatial Data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044069"/>
            <a:ext cx="5157787" cy="49121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sz="4500" dirty="0"/>
          </a:p>
          <a:p>
            <a:r>
              <a:rPr lang="en-US" sz="8000" dirty="0"/>
              <a:t>World Vector Shoreline overlaid above Landsat imagery </a:t>
            </a:r>
            <a:endParaRPr lang="en-US" sz="4500" b="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4130" y="5828342"/>
            <a:ext cx="3708070" cy="491211"/>
          </a:xfrm>
        </p:spPr>
        <p:txBody>
          <a:bodyPr>
            <a:normAutofit/>
          </a:bodyPr>
          <a:lstStyle/>
          <a:p>
            <a:r>
              <a:rPr lang="en-US" sz="2000" dirty="0"/>
              <a:t>WVS with visualized uncertainty</a:t>
            </a:r>
            <a:endParaRPr lang="en-US" sz="2000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862" t="26213" r="33373" b="31124"/>
          <a:stretch/>
        </p:blipFill>
        <p:spPr>
          <a:xfrm>
            <a:off x="688770" y="1740734"/>
            <a:ext cx="5203366" cy="385681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0529" t="27960" r="33500" b="15396"/>
          <a:stretch/>
        </p:blipFill>
        <p:spPr>
          <a:xfrm>
            <a:off x="6262849" y="1740734"/>
            <a:ext cx="4721825" cy="38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0" y="299749"/>
            <a:ext cx="10515600" cy="2015939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Environmental Geospatial Information Systems Development for the Louisiana Department of Wildlife and Fisheries (LDWF)</a:t>
            </a:r>
            <a:br>
              <a:rPr lang="en-US" sz="3600" b="1" i="1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28" y="1825625"/>
            <a:ext cx="6247343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0" y="299749"/>
            <a:ext cx="10515600" cy="2015939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Environmental Geospatial Information Systems Development for the Louisiana Department of Wildlife and Fisheries (LDWF)</a:t>
            </a:r>
            <a:br>
              <a:rPr lang="en-US" sz="3600" b="1" i="1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46636" r="38535" b="17395"/>
          <a:stretch/>
        </p:blipFill>
        <p:spPr bwMode="auto">
          <a:xfrm>
            <a:off x="1353015" y="1770649"/>
            <a:ext cx="9124182" cy="438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37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587500"/>
          </a:xfrm>
        </p:spPr>
        <p:txBody>
          <a:bodyPr>
            <a:normAutofit/>
          </a:bodyPr>
          <a:lstStyle/>
          <a:p>
            <a:r>
              <a:rPr lang="en-US" b="1" i="1" dirty="0"/>
              <a:t>Freshwater Diversions into Estuaries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23318" r="37628" b="18263"/>
          <a:stretch/>
        </p:blipFill>
        <p:spPr bwMode="auto">
          <a:xfrm>
            <a:off x="2575406" y="1709805"/>
            <a:ext cx="6141082" cy="45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9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587500"/>
          </a:xfrm>
        </p:spPr>
        <p:txBody>
          <a:bodyPr>
            <a:normAutofit/>
          </a:bodyPr>
          <a:lstStyle/>
          <a:p>
            <a:r>
              <a:rPr lang="en-US" b="1" i="1" dirty="0"/>
              <a:t>Freshwater Diversions into Estuaries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1552843"/>
            <a:ext cx="6130017" cy="4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587500"/>
          </a:xfrm>
        </p:spPr>
        <p:txBody>
          <a:bodyPr>
            <a:normAutofit/>
          </a:bodyPr>
          <a:lstStyle/>
          <a:p>
            <a:r>
              <a:rPr lang="en-US" b="1" i="1" dirty="0"/>
              <a:t>Freshwater Diversions into Estuaries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5239" r="4188" b="7023"/>
          <a:stretch/>
        </p:blipFill>
        <p:spPr>
          <a:xfrm>
            <a:off x="2826327" y="1515045"/>
            <a:ext cx="6598892" cy="48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53" y="523134"/>
            <a:ext cx="10515600" cy="806904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Vessel Monitoring Systems (VMS)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18108" r="38465" b="5985"/>
          <a:stretch/>
        </p:blipFill>
        <p:spPr bwMode="auto">
          <a:xfrm>
            <a:off x="3420094" y="1604585"/>
            <a:ext cx="5000250" cy="46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6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Sustainable Harvests of Oysters from Public Oyster Grounds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4" t="32992" r="38884" b="24970"/>
          <a:stretch/>
        </p:blipFill>
        <p:spPr bwMode="auto">
          <a:xfrm>
            <a:off x="2397188" y="2092406"/>
            <a:ext cx="7080920" cy="404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92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Sustainable Harvests of Oysters from Public Oyster Grounds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35" t="9467" r="11402" b="5047"/>
          <a:stretch/>
        </p:blipFill>
        <p:spPr>
          <a:xfrm>
            <a:off x="2319647" y="1633689"/>
            <a:ext cx="7552706" cy="46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8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Sustainable Harvests of Oysters from Public Oyster Grounds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50" t="12421" r="15346" b="27813"/>
          <a:stretch/>
        </p:blipFill>
        <p:spPr>
          <a:xfrm>
            <a:off x="2446319" y="1793174"/>
            <a:ext cx="6958938" cy="41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Namesakes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966" y="1999599"/>
            <a:ext cx="2744227" cy="1016732"/>
          </a:xfrm>
        </p:spPr>
        <p:txBody>
          <a:bodyPr/>
          <a:lstStyle/>
          <a:p>
            <a:r>
              <a:rPr lang="en-US" dirty="0">
                <a:latin typeface="+mj-lt"/>
              </a:rPr>
              <a:t>   Joseph </a:t>
            </a:r>
            <a:r>
              <a:rPr lang="en-US" dirty="0" err="1">
                <a:latin typeface="+mj-lt"/>
              </a:rPr>
              <a:t>Canizaro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6866" y="1754610"/>
            <a:ext cx="2615641" cy="1261721"/>
          </a:xfrm>
        </p:spPr>
        <p:txBody>
          <a:bodyPr/>
          <a:lstStyle/>
          <a:p>
            <a:r>
              <a:rPr lang="en-US" dirty="0">
                <a:latin typeface="+mj-lt"/>
              </a:rPr>
              <a:t>  James Livingston 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 t="59172" r="53814" b="16523"/>
          <a:stretch/>
        </p:blipFill>
        <p:spPr bwMode="auto">
          <a:xfrm>
            <a:off x="2380966" y="2718854"/>
            <a:ext cx="2724397" cy="31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40310" r="62605" b="21754"/>
          <a:stretch/>
        </p:blipFill>
        <p:spPr bwMode="auto">
          <a:xfrm>
            <a:off x="7146866" y="2718854"/>
            <a:ext cx="2769030" cy="31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98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87" y="318502"/>
            <a:ext cx="10515600" cy="1103898"/>
          </a:xfrm>
        </p:spPr>
        <p:txBody>
          <a:bodyPr>
            <a:noAutofit/>
          </a:bodyPr>
          <a:lstStyle/>
          <a:p>
            <a:r>
              <a:rPr lang="en-US" sz="3600" b="1" i="1" dirty="0"/>
              <a:t>Spatial Data Mining: Analytical Environment for Large Scale Geospatial Data</a:t>
            </a:r>
            <a:br>
              <a:rPr lang="en-US" sz="3600" b="1" i="1" dirty="0"/>
            </a:b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27907" r="38884" b="28807"/>
          <a:stretch/>
        </p:blipFill>
        <p:spPr bwMode="auto">
          <a:xfrm>
            <a:off x="3336950" y="1974497"/>
            <a:ext cx="5273650" cy="371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2820" y="5966508"/>
            <a:ext cx="7569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Probability of Shark Appearance Calculated by Water Temperature and Salinity.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Grants/Contracts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Soniat, T., (PI), Abdelguerfi, M., (Co-PI) “</a:t>
            </a:r>
            <a:r>
              <a:rPr lang="en-US" i="1" dirty="0">
                <a:latin typeface="+mj-lt"/>
              </a:rPr>
              <a:t>Maintaining Sustainable Oyster Production for the Louisiana Oyster Industry</a:t>
            </a:r>
            <a:r>
              <a:rPr lang="en-US" dirty="0">
                <a:latin typeface="+mj-lt"/>
              </a:rPr>
              <a:t>,” Louisiana Department of Wildlife and Fisheries. $770,111, Start date: 05/01/16, Duration: 3 years.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Abdelguerfi, M., (PI) “</a:t>
            </a:r>
            <a:r>
              <a:rPr lang="en-US" i="1" dirty="0">
                <a:latin typeface="+mj-lt"/>
              </a:rPr>
              <a:t>Large Scale Geospatial Data Mining using Hadoop and R System</a:t>
            </a:r>
            <a:r>
              <a:rPr lang="en-US" dirty="0">
                <a:latin typeface="+mj-lt"/>
              </a:rPr>
              <a:t>,” Naval Research laboratory, </a:t>
            </a:r>
            <a:r>
              <a:rPr lang="en-US" dirty="0" err="1">
                <a:latin typeface="+mj-lt"/>
              </a:rPr>
              <a:t>Stennis</a:t>
            </a:r>
            <a:r>
              <a:rPr lang="en-US" dirty="0">
                <a:latin typeface="+mj-lt"/>
              </a:rPr>
              <a:t> Space Center, MS., $999,994, Start Date: 1/1/2016, Duration: 5 years.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Abdelguerfi, M., (PI), Soniat, T. (Co-PI) “</a:t>
            </a:r>
            <a:r>
              <a:rPr lang="en-US" i="1" dirty="0">
                <a:latin typeface="+mj-lt"/>
              </a:rPr>
              <a:t>Environmental Geospatial Information Systems Development for the Louisiana Department of Wildlife and Fisheries (LDWF)</a:t>
            </a:r>
            <a:r>
              <a:rPr lang="en-US" dirty="0">
                <a:latin typeface="+mj-lt"/>
              </a:rPr>
              <a:t>,” Louisiana Department of Wildlife and Fisheries, $834,532, Start Date: 7/1/2015, Duration: 3 years.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Publications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660070" y="2314152"/>
            <a:ext cx="10515600" cy="41578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+mj-lt"/>
              </a:rPr>
              <a:t>Ioup</a:t>
            </a:r>
            <a:r>
              <a:rPr lang="en-US" dirty="0">
                <a:latin typeface="+mj-lt"/>
              </a:rPr>
              <a:t>, E., Z. Yang, B. </a:t>
            </a:r>
            <a:r>
              <a:rPr lang="en-US" dirty="0" err="1">
                <a:latin typeface="+mj-lt"/>
              </a:rPr>
              <a:t>Barre</a:t>
            </a:r>
            <a:r>
              <a:rPr lang="en-US" dirty="0">
                <a:latin typeface="+mj-lt"/>
              </a:rPr>
              <a:t>,  J. Sample, K. Shaw &amp; M. Abdelguerfi. 2015. Annotated uncertainty of geospatial and environmental data</a:t>
            </a:r>
            <a:r>
              <a:rPr lang="en-US" i="1" dirty="0">
                <a:latin typeface="+mj-lt"/>
              </a:rPr>
              <a:t>. IEEE Internet Computing </a:t>
            </a:r>
            <a:r>
              <a:rPr lang="en-US" dirty="0">
                <a:latin typeface="+mj-lt"/>
              </a:rPr>
              <a:t>19(1):18-27.</a:t>
            </a:r>
          </a:p>
          <a:p>
            <a:r>
              <a:rPr lang="en-US" dirty="0">
                <a:latin typeface="+mj-lt"/>
              </a:rPr>
              <a:t>Soniat, T. M., N. Cooper, E. R. Powell, J. M. Klinck, M. Abdelguerfi, S. Tu, R. Mann &amp; P. D. Banks., 2014. “Estimating sustainable harvests of eastern oysters</a:t>
            </a:r>
            <a:r>
              <a:rPr lang="en-US" i="1" dirty="0">
                <a:latin typeface="+mj-lt"/>
              </a:rPr>
              <a:t>, Crassostrea virginica</a:t>
            </a:r>
            <a:r>
              <a:rPr lang="en-US" dirty="0">
                <a:latin typeface="+mj-lt"/>
              </a:rPr>
              <a:t>.” </a:t>
            </a:r>
            <a:r>
              <a:rPr lang="en-US" i="1" dirty="0">
                <a:latin typeface="+mj-lt"/>
              </a:rPr>
              <a:t>J. Shellfish Res. </a:t>
            </a:r>
            <a:r>
              <a:rPr lang="en-US" dirty="0">
                <a:latin typeface="+mj-lt"/>
              </a:rPr>
              <a:t>33:381-394.</a:t>
            </a:r>
          </a:p>
          <a:p>
            <a:r>
              <a:rPr lang="en-US" dirty="0">
                <a:latin typeface="+mj-lt"/>
              </a:rPr>
              <a:t>Soniat, T. M., C. P. </a:t>
            </a:r>
            <a:r>
              <a:rPr lang="en-US" dirty="0" err="1">
                <a:latin typeface="+mj-lt"/>
              </a:rPr>
              <a:t>Conzelmann</a:t>
            </a:r>
            <a:r>
              <a:rPr lang="en-US" dirty="0">
                <a:latin typeface="+mj-lt"/>
              </a:rPr>
              <a:t>, J. D. Byrd, D. P. </a:t>
            </a:r>
            <a:r>
              <a:rPr lang="en-US" dirty="0" err="1">
                <a:latin typeface="+mj-lt"/>
              </a:rPr>
              <a:t>Roszell</a:t>
            </a:r>
            <a:r>
              <a:rPr lang="en-US" dirty="0">
                <a:latin typeface="+mj-lt"/>
              </a:rPr>
              <a:t>, J. L. </a:t>
            </a:r>
            <a:r>
              <a:rPr lang="en-US" dirty="0" err="1">
                <a:latin typeface="+mj-lt"/>
              </a:rPr>
              <a:t>Bridevaux</a:t>
            </a:r>
            <a:r>
              <a:rPr lang="en-US" dirty="0">
                <a:latin typeface="+mj-lt"/>
              </a:rPr>
              <a:t>, K. J. </a:t>
            </a:r>
            <a:r>
              <a:rPr lang="en-US" dirty="0" err="1">
                <a:latin typeface="+mj-lt"/>
              </a:rPr>
              <a:t>Suir</a:t>
            </a:r>
            <a:r>
              <a:rPr lang="en-US" dirty="0">
                <a:latin typeface="+mj-lt"/>
              </a:rPr>
              <a:t> &amp; S. B. Colley. 2013. Predicting the effects of proposed Mississippi River diversions on oyster habitat quality: application of an oyster habitat suitability index model. </a:t>
            </a:r>
            <a:r>
              <a:rPr lang="en-US" i="1" dirty="0">
                <a:latin typeface="+mj-lt"/>
              </a:rPr>
              <a:t>J. Shellfish Res.</a:t>
            </a:r>
            <a:r>
              <a:rPr lang="en-US" dirty="0">
                <a:latin typeface="+mj-lt"/>
              </a:rPr>
              <a:t> 32:629-638.</a:t>
            </a:r>
          </a:p>
          <a:p>
            <a:pPr marL="0" indent="0">
              <a:buNone/>
            </a:pP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46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4843"/>
            <a:ext cx="10515600" cy="3422535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GulfSCEI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promotes</a:t>
            </a:r>
            <a:r>
              <a:rPr lang="en-US" dirty="0">
                <a:latin typeface="+mj-lt"/>
              </a:rPr>
              <a:t> Research &amp; Development in Environmental Informatics Gulf-wide</a:t>
            </a:r>
          </a:p>
          <a:p>
            <a:r>
              <a:rPr lang="en-US" dirty="0" err="1">
                <a:latin typeface="+mj-lt"/>
              </a:rPr>
              <a:t>GulfSCEI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trains </a:t>
            </a:r>
            <a:r>
              <a:rPr lang="en-US" dirty="0">
                <a:latin typeface="+mj-lt"/>
              </a:rPr>
              <a:t>the next generation in the theory and practice of EI</a:t>
            </a:r>
          </a:p>
          <a:p>
            <a:r>
              <a:rPr lang="en-US" dirty="0" err="1">
                <a:latin typeface="+mj-lt"/>
              </a:rPr>
              <a:t>GulfSCEI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assists</a:t>
            </a:r>
            <a:r>
              <a:rPr lang="en-US" dirty="0">
                <a:latin typeface="+mj-lt"/>
              </a:rPr>
              <a:t> faculty in traditional disciplines apply EI to their research</a:t>
            </a:r>
          </a:p>
          <a:p>
            <a:r>
              <a:rPr lang="en-US" dirty="0" err="1">
                <a:latin typeface="+mj-lt"/>
              </a:rPr>
              <a:t>GulfSCEI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creates</a:t>
            </a:r>
            <a:r>
              <a:rPr lang="en-US" dirty="0">
                <a:latin typeface="+mj-lt"/>
              </a:rPr>
              <a:t> smart management systems for Government Agencies, NGOs and the private sector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6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81" r="1712" b="17362"/>
          <a:stretch/>
        </p:blipFill>
        <p:spPr>
          <a:xfrm>
            <a:off x="880737" y="1727200"/>
            <a:ext cx="10473063" cy="443653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5514" y="454280"/>
            <a:ext cx="341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gulfscei.cs.uno.edu</a:t>
            </a:r>
          </a:p>
        </p:txBody>
      </p:sp>
    </p:spTree>
    <p:extLst>
      <p:ext uri="{BB962C8B-B14F-4D97-AF65-F5344CB8AC3E}">
        <p14:creationId xmlns:p14="http://schemas.microsoft.com/office/powerpoint/2010/main" val="344868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6" y="362303"/>
            <a:ext cx="3474156" cy="755297"/>
          </a:xfrm>
        </p:spPr>
        <p:txBody>
          <a:bodyPr/>
          <a:lstStyle/>
          <a:p>
            <a:r>
              <a:rPr lang="en-US" dirty="0"/>
              <a:t>Center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2605097"/>
            <a:ext cx="10515600" cy="2449492"/>
          </a:xfrm>
        </p:spPr>
        <p:txBody>
          <a:bodyPr/>
          <a:lstStyle/>
          <a:p>
            <a:pPr marL="342900" indent="-342900"/>
            <a:r>
              <a:rPr lang="en-US" dirty="0">
                <a:latin typeface="+mj-lt"/>
              </a:rPr>
              <a:t>Established in September 2015 as a Louisiana Board of Regents Approved Research Center</a:t>
            </a:r>
          </a:p>
          <a:p>
            <a:pPr marL="342900" indent="-342900"/>
            <a:r>
              <a:rPr lang="en-US" dirty="0">
                <a:latin typeface="+mj-lt"/>
              </a:rPr>
              <a:t>One of four Centers within the UNO College of Sciences</a:t>
            </a:r>
          </a:p>
          <a:p>
            <a:pPr marL="342900" indent="-342900"/>
            <a:r>
              <a:rPr lang="en-US" dirty="0">
                <a:latin typeface="+mj-lt"/>
              </a:rPr>
              <a:t>Administered through the Department of Computer Science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6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Environmental Informatics?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07375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EI is research and system development focusing on the environmental sciences relating to the collection, storage, processing, modeling, interpretation, display and dissemination of data and information.</a:t>
            </a:r>
          </a:p>
          <a:p>
            <a:r>
              <a:rPr lang="en-US" dirty="0">
                <a:latin typeface="+mj-lt"/>
              </a:rPr>
              <a:t>Our approach is an integrator of multiple scientific disciplines for the expressed purpose of serving environmental management needs, with particular emphasis on the development of smart management systems.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of </a:t>
            </a:r>
            <a:r>
              <a:rPr lang="en-US" dirty="0" err="1"/>
              <a:t>GulfSCEI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+mj-lt"/>
              </a:rPr>
              <a:t>Foster </a:t>
            </a:r>
            <a:r>
              <a:rPr lang="en-US" dirty="0">
                <a:latin typeface="+mj-lt"/>
              </a:rPr>
              <a:t>inter-disciplinary collaboration within the University of New Orleans and between investigators across the Gulf of Mexico 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Empower</a:t>
            </a:r>
            <a:r>
              <a:rPr lang="en-US" dirty="0">
                <a:latin typeface="+mj-lt"/>
              </a:rPr>
              <a:t> scientists and engineers with modern informatics tools to solve environmental problems of the coastal margin of the US Gulf States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Assist</a:t>
            </a:r>
            <a:r>
              <a:rPr lang="en-US" dirty="0">
                <a:latin typeface="+mj-lt"/>
              </a:rPr>
              <a:t> state and federal agencies, non-governmental organizations and industrial partners to advance their educational, and research and development capabilities in environmental informatics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Train </a:t>
            </a:r>
            <a:r>
              <a:rPr lang="en-US" dirty="0">
                <a:latin typeface="+mj-lt"/>
              </a:rPr>
              <a:t>students in the theory and practice of EI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0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1053"/>
            <a:ext cx="10515600" cy="416237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>
                <a:latin typeface="+mj-lt"/>
              </a:rPr>
              <a:t>Dr. Mahdi Abdelguerfi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Center Director</a:t>
            </a:r>
            <a:r>
              <a:rPr lang="en-US" dirty="0">
                <a:latin typeface="+mj-lt"/>
              </a:rPr>
              <a:t>; Professor &amp; Chair, Department of Computer Science</a:t>
            </a:r>
          </a:p>
          <a:p>
            <a:pPr lvl="0"/>
            <a:r>
              <a:rPr lang="en-US" b="1" dirty="0">
                <a:latin typeface="+mj-lt"/>
              </a:rPr>
              <a:t>Dr. Thomas Soniat, Associate Director</a:t>
            </a:r>
            <a:r>
              <a:rPr lang="en-US" dirty="0">
                <a:latin typeface="+mj-lt"/>
              </a:rPr>
              <a:t>; Professor/Research, Department of Biological Sciences</a:t>
            </a:r>
          </a:p>
          <a:p>
            <a:pPr lvl="0"/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Shengru</a:t>
            </a:r>
            <a:r>
              <a:rPr lang="en-US" dirty="0">
                <a:latin typeface="+mj-lt"/>
              </a:rPr>
              <a:t> Tu, Professor, Department of Computer Science</a:t>
            </a:r>
          </a:p>
          <a:p>
            <a:pPr lvl="0"/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Tamjidul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Hoque</a:t>
            </a:r>
            <a:r>
              <a:rPr lang="en-US" dirty="0">
                <a:latin typeface="+mj-lt"/>
              </a:rPr>
              <a:t>, Assistant Professor, Department of Computer Science</a:t>
            </a:r>
          </a:p>
          <a:p>
            <a:pPr lvl="0"/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Zibran</a:t>
            </a:r>
            <a:r>
              <a:rPr lang="en-US" dirty="0">
                <a:latin typeface="+mj-lt"/>
              </a:rPr>
              <a:t> Mohamed, Assistant Professor, Department of Computer Science</a:t>
            </a:r>
          </a:p>
          <a:p>
            <a:pPr lvl="0"/>
            <a:r>
              <a:rPr lang="en-US" dirty="0">
                <a:latin typeface="+mj-lt"/>
              </a:rPr>
              <a:t>Dr. Christopher Summa, Associate Professor, Department of Computer Science</a:t>
            </a:r>
          </a:p>
          <a:p>
            <a:pPr lvl="0"/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Tumulesh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Solanky</a:t>
            </a:r>
            <a:r>
              <a:rPr lang="en-US" dirty="0">
                <a:latin typeface="+mj-lt"/>
              </a:rPr>
              <a:t>, Professor &amp; Chair, Department of Mathematics</a:t>
            </a:r>
          </a:p>
          <a:p>
            <a:pPr lvl="0"/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Bhaskar</a:t>
            </a:r>
            <a:r>
              <a:rPr lang="en-US" dirty="0">
                <a:latin typeface="+mj-lt"/>
              </a:rPr>
              <a:t> Kura, Professor of Civil and Environmental Engineering</a:t>
            </a:r>
          </a:p>
          <a:p>
            <a:pPr lvl="0"/>
            <a:r>
              <a:rPr lang="en-US" dirty="0">
                <a:latin typeface="+mj-lt"/>
              </a:rPr>
              <a:t>Dr. Mark </a:t>
            </a:r>
            <a:r>
              <a:rPr lang="en-US" dirty="0" err="1">
                <a:latin typeface="+mj-lt"/>
              </a:rPr>
              <a:t>Kulp</a:t>
            </a:r>
            <a:r>
              <a:rPr lang="en-US" dirty="0">
                <a:latin typeface="+mj-lt"/>
              </a:rPr>
              <a:t>, Associate Professor, Department of Earth and Environmental Sciences.</a:t>
            </a:r>
          </a:p>
          <a:p>
            <a:pPr lvl="0"/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Dimitrios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Charalampidis</a:t>
            </a:r>
            <a:r>
              <a:rPr lang="en-US" dirty="0">
                <a:latin typeface="+mj-lt"/>
              </a:rPr>
              <a:t>, Chair, Electrical Engineering Department. </a:t>
            </a:r>
          </a:p>
          <a:p>
            <a:pPr lvl="0"/>
            <a:r>
              <a:rPr lang="en-US" dirty="0">
                <a:latin typeface="+mj-lt"/>
              </a:rPr>
              <a:t>Dr. Abdul Rahman </a:t>
            </a:r>
            <a:r>
              <a:rPr lang="en-US" dirty="0" err="1">
                <a:latin typeface="+mj-lt"/>
              </a:rPr>
              <a:t>Alsamman</a:t>
            </a:r>
            <a:r>
              <a:rPr lang="en-US" dirty="0">
                <a:latin typeface="+mj-lt"/>
              </a:rPr>
              <a:t>, Associate Professor, Electrical Engineering Department</a:t>
            </a:r>
          </a:p>
          <a:p>
            <a:pPr lvl="0"/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Ioannis</a:t>
            </a:r>
            <a:r>
              <a:rPr lang="en-US" dirty="0">
                <a:latin typeface="+mj-lt"/>
              </a:rPr>
              <a:t> Georgiou, Associate Professor, Department of Earth and Environmental Sciences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Research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8753"/>
            <a:ext cx="10515600" cy="42322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latin typeface="+mj-lt"/>
              </a:rPr>
              <a:t>Zhao </a:t>
            </a:r>
            <a:r>
              <a:rPr lang="en-US" dirty="0" err="1">
                <a:latin typeface="+mj-lt"/>
              </a:rPr>
              <a:t>Zang</a:t>
            </a:r>
            <a:r>
              <a:rPr lang="en-US" dirty="0">
                <a:latin typeface="+mj-lt"/>
              </a:rPr>
              <a:t>, Doctoral research assistant</a:t>
            </a:r>
          </a:p>
          <a:p>
            <a:pPr lvl="0"/>
            <a:r>
              <a:rPr lang="en-US" dirty="0" err="1">
                <a:latin typeface="+mj-lt"/>
              </a:rPr>
              <a:t>Sumaiya</a:t>
            </a:r>
            <a:r>
              <a:rPr lang="en-US" dirty="0">
                <a:latin typeface="+mj-lt"/>
              </a:rPr>
              <a:t> Iqbal, Doctoral research assistant</a:t>
            </a:r>
          </a:p>
          <a:p>
            <a:pPr lvl="0"/>
            <a:r>
              <a:rPr lang="en-US" dirty="0" err="1">
                <a:latin typeface="+mj-lt"/>
              </a:rPr>
              <a:t>Avdesh</a:t>
            </a:r>
            <a:r>
              <a:rPr lang="en-US" dirty="0">
                <a:latin typeface="+mj-lt"/>
              </a:rPr>
              <a:t> Mishra, Doctoral research assistant</a:t>
            </a:r>
          </a:p>
          <a:p>
            <a:pPr lvl="0"/>
            <a:r>
              <a:rPr lang="en-US" dirty="0">
                <a:latin typeface="+mj-lt"/>
              </a:rPr>
              <a:t>Dustin Peabody, M.S. research assistant</a:t>
            </a:r>
          </a:p>
          <a:p>
            <a:pPr lvl="0"/>
            <a:r>
              <a:rPr lang="en-US" dirty="0">
                <a:latin typeface="+mj-lt"/>
              </a:rPr>
              <a:t>Devin Frey, M.S. research assistant</a:t>
            </a:r>
          </a:p>
          <a:p>
            <a:r>
              <a:rPr lang="en-US" dirty="0" err="1">
                <a:latin typeface="+mj-lt"/>
              </a:rPr>
              <a:t>Janak</a:t>
            </a:r>
            <a:r>
              <a:rPr lang="en-US" dirty="0">
                <a:latin typeface="+mj-lt"/>
              </a:rPr>
              <a:t> Dahal, , M.S. research assistant</a:t>
            </a:r>
          </a:p>
          <a:p>
            <a:pPr lvl="0"/>
            <a:r>
              <a:rPr lang="en-US" dirty="0">
                <a:latin typeface="+mj-lt"/>
              </a:rPr>
              <a:t>Kristen </a:t>
            </a:r>
            <a:r>
              <a:rPr lang="en-US" dirty="0" err="1">
                <a:latin typeface="+mj-lt"/>
              </a:rPr>
              <a:t>Maus</a:t>
            </a:r>
            <a:r>
              <a:rPr lang="en-US" dirty="0">
                <a:latin typeface="+mj-lt"/>
              </a:rPr>
              <a:t>, Undergraduate research assistant</a:t>
            </a:r>
          </a:p>
          <a:p>
            <a:r>
              <a:rPr lang="en-US" dirty="0" err="1">
                <a:latin typeface="+mj-lt"/>
              </a:rPr>
              <a:t>Samip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Neupane</a:t>
            </a:r>
            <a:r>
              <a:rPr lang="en-US" dirty="0">
                <a:latin typeface="+mj-lt"/>
              </a:rPr>
              <a:t>, Undergraduate research assistant</a:t>
            </a:r>
          </a:p>
          <a:p>
            <a:r>
              <a:rPr lang="en-US" dirty="0">
                <a:latin typeface="+mj-lt"/>
              </a:rPr>
              <a:t>Singh </a:t>
            </a:r>
            <a:r>
              <a:rPr lang="en-US" dirty="0" err="1">
                <a:latin typeface="+mj-lt"/>
              </a:rPr>
              <a:t>Perabjoth</a:t>
            </a:r>
            <a:r>
              <a:rPr lang="en-US" dirty="0">
                <a:latin typeface="+mj-lt"/>
              </a:rPr>
              <a:t>, Undergraduate research assistant</a:t>
            </a:r>
          </a:p>
          <a:p>
            <a:pPr lvl="0"/>
            <a:r>
              <a:rPr lang="en-US" dirty="0">
                <a:latin typeface="+mj-lt"/>
              </a:rPr>
              <a:t>Christopher Perkins, Undergraduate research assistant</a:t>
            </a:r>
          </a:p>
          <a:p>
            <a:pPr lvl="0"/>
            <a:r>
              <a:rPr lang="en-US" dirty="0">
                <a:latin typeface="+mj-lt"/>
              </a:rPr>
              <a:t>Brandon </a:t>
            </a:r>
            <a:r>
              <a:rPr lang="en-US" dirty="0" err="1">
                <a:latin typeface="+mj-lt"/>
              </a:rPr>
              <a:t>Berenato</a:t>
            </a:r>
            <a:r>
              <a:rPr lang="en-US" dirty="0">
                <a:latin typeface="+mj-lt"/>
              </a:rPr>
              <a:t>, Undergraduate research assistant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9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6641"/>
            <a:ext cx="10515600" cy="1884226"/>
          </a:xfrm>
        </p:spPr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  <a:ea typeface="Times New Roman" panose="02020603050405020304" pitchFamily="18" charset="0"/>
                <a:cs typeface="Nimbus Roman No9 L"/>
              </a:rPr>
              <a:t>Daniel Ward, Senior Software Research Engineer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  <a:ea typeface="Times New Roman" panose="02020603050405020304" pitchFamily="18" charset="0"/>
                <a:cs typeface="Nimbus Roman No9 L"/>
              </a:rPr>
              <a:t>Nathan Cooper, Software Research Engineer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  <a:ea typeface="Times New Roman" panose="02020603050405020304" pitchFamily="18" charset="0"/>
                <a:cs typeface="Nimbus Roman No9 L"/>
              </a:rPr>
              <a:t>Charles Crawford, Software Research Engineer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  <a:ea typeface="Times New Roman" panose="02020603050405020304" pitchFamily="18" charset="0"/>
                <a:cs typeface="Nimbus Roman No9 L"/>
              </a:rPr>
              <a:t>Matt Toups, Information Technology Director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8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3205"/>
            <a:ext cx="10515600" cy="89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Activities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C153-CF55-436D-AE8E-E62494CEAAA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9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1857</TotalTime>
  <Words>761</Words>
  <Application>Microsoft Office PowerPoint</Application>
  <PresentationFormat>Widescreen</PresentationFormat>
  <Paragraphs>105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Nimbus Roman No9 L</vt:lpstr>
      <vt:lpstr>Symbol</vt:lpstr>
      <vt:lpstr>Times New Roman</vt:lpstr>
      <vt:lpstr>Office Theme</vt:lpstr>
      <vt:lpstr> Canizaro Livingston Gulf States Center for Environmental Informatics (GulfSCEI)  “Gulf Sea”  </vt:lpstr>
      <vt:lpstr>Namesakes</vt:lpstr>
      <vt:lpstr>Center History</vt:lpstr>
      <vt:lpstr>What is Environmental Informatics?</vt:lpstr>
      <vt:lpstr>Mission of GulfSCEI</vt:lpstr>
      <vt:lpstr>Faculty</vt:lpstr>
      <vt:lpstr>Student Research Assistants</vt:lpstr>
      <vt:lpstr>Research Staff</vt:lpstr>
      <vt:lpstr>Research Activities</vt:lpstr>
      <vt:lpstr>A Framework to Annotate the Uncertainty for Geospatial Data </vt:lpstr>
      <vt:lpstr>Environmental Geospatial Information Systems Development for the Louisiana Department of Wildlife and Fisheries (LDWF)  </vt:lpstr>
      <vt:lpstr>Environmental Geospatial Information Systems Development for the Louisiana Department of Wildlife and Fisheries (LDWF)  </vt:lpstr>
      <vt:lpstr>Freshwater Diversions into Estuaries </vt:lpstr>
      <vt:lpstr>Freshwater Diversions into Estuaries </vt:lpstr>
      <vt:lpstr>Freshwater Diversions into Estuaries </vt:lpstr>
      <vt:lpstr>Vessel Monitoring Systems (VMS) </vt:lpstr>
      <vt:lpstr>Sustainable Harvests of Oysters from Public Oyster Grounds</vt:lpstr>
      <vt:lpstr>Sustainable Harvests of Oysters from Public Oyster Grounds</vt:lpstr>
      <vt:lpstr>Sustainable Harvests of Oysters from Public Oyster Grounds</vt:lpstr>
      <vt:lpstr>Spatial Data Mining: Analytical Environment for Large Scale Geospatial Data </vt:lpstr>
      <vt:lpstr>Latest Grants/Contracts</vt:lpstr>
      <vt:lpstr>Latest Publications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Prajna Dahal</dc:creator>
  <cp:lastModifiedBy>Natalie Guess</cp:lastModifiedBy>
  <cp:revision>114</cp:revision>
  <dcterms:created xsi:type="dcterms:W3CDTF">2016-07-05T14:58:50Z</dcterms:created>
  <dcterms:modified xsi:type="dcterms:W3CDTF">2017-06-20T15:23:57Z</dcterms:modified>
</cp:coreProperties>
</file>