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6" r:id="rId2"/>
    <p:sldId id="257" r:id="rId3"/>
    <p:sldId id="258" r:id="rId4"/>
    <p:sldId id="287" r:id="rId5"/>
    <p:sldId id="259" r:id="rId6"/>
    <p:sldId id="260" r:id="rId7"/>
    <p:sldId id="284" r:id="rId8"/>
    <p:sldId id="285" r:id="rId9"/>
    <p:sldId id="265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93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4977-FE61-40C2-BE15-54766BAFC7D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DB5FD-3DBD-4FE5-B813-D6A70134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9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7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0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6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62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8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5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96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B5FD-3DBD-4FE5-B813-D6A7013491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1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EC1999-5806-42BD-B465-070A6B5CCC4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CC8846-DC19-46B3-87F3-EBEE79AED8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1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156448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Research, Technology Transfer </a:t>
            </a:r>
            <a:br>
              <a:rPr lang="en-US" dirty="0"/>
            </a:br>
            <a:r>
              <a:rPr lang="en-US" dirty="0"/>
              <a:t>and Commercialization </a:t>
            </a:r>
            <a:br>
              <a:rPr lang="en-US" dirty="0"/>
            </a:br>
            <a:r>
              <a:rPr lang="en-US" dirty="0"/>
              <a:t>at Tulane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John Christie</a:t>
            </a:r>
          </a:p>
          <a:p>
            <a:r>
              <a:rPr lang="en-US" dirty="0">
                <a:solidFill>
                  <a:schemeClr val="tx1"/>
                </a:solidFill>
              </a:rPr>
              <a:t>Office of Technology Transfer </a:t>
            </a:r>
          </a:p>
          <a:p>
            <a:r>
              <a:rPr lang="en-US" dirty="0">
                <a:solidFill>
                  <a:schemeClr val="tx1"/>
                </a:solidFill>
              </a:rPr>
              <a:t>and Intellectual Property Development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November 12,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the Office of Technology Transfer can work with you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US" sz="3200" dirty="0"/>
              <a:t>We serve as an initial point of contact</a:t>
            </a:r>
          </a:p>
          <a:p>
            <a:r>
              <a:rPr lang="en-US" sz="3200" dirty="0"/>
              <a:t>We serve the entire university</a:t>
            </a:r>
          </a:p>
          <a:p>
            <a:r>
              <a:rPr lang="en-US" sz="3200" dirty="0"/>
              <a:t>We facilitate conversations regarding any level of engagement</a:t>
            </a:r>
          </a:p>
        </p:txBody>
      </p:sp>
    </p:spTree>
    <p:extLst>
      <p:ext uri="{BB962C8B-B14F-4D97-AF65-F5344CB8AC3E}">
        <p14:creationId xmlns:p14="http://schemas.microsoft.com/office/powerpoint/2010/main" val="399078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738533" cy="372533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Collaborative research with Tulane investigators</a:t>
            </a:r>
          </a:p>
          <a:p>
            <a:r>
              <a:rPr lang="en-US" sz="3200" dirty="0"/>
              <a:t>Access to students</a:t>
            </a:r>
          </a:p>
          <a:p>
            <a:pPr lvl="1"/>
            <a:r>
              <a:rPr lang="en-US" sz="2800" dirty="0"/>
              <a:t>Interns</a:t>
            </a:r>
          </a:p>
          <a:p>
            <a:pPr lvl="1"/>
            <a:r>
              <a:rPr lang="en-US" sz="2800" dirty="0"/>
              <a:t>Employees</a:t>
            </a:r>
          </a:p>
          <a:p>
            <a:r>
              <a:rPr lang="en-US" sz="3200" dirty="0"/>
              <a:t>Collaboration on grant opportunities</a:t>
            </a:r>
          </a:p>
          <a:p>
            <a:r>
              <a:rPr lang="en-US" sz="3200" dirty="0"/>
              <a:t>Access to Tulane intellectual property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specifically…</a:t>
            </a:r>
          </a:p>
        </p:txBody>
      </p:sp>
    </p:spTree>
    <p:extLst>
      <p:ext uri="{BB962C8B-B14F-4D97-AF65-F5344CB8AC3E}">
        <p14:creationId xmlns:p14="http://schemas.microsoft.com/office/powerpoint/2010/main" val="394181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h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5146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30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Founded in 1834 as Medical College of Louisiana</a:t>
            </a:r>
          </a:p>
          <a:p>
            <a:r>
              <a:rPr lang="en-US" sz="3000" dirty="0"/>
              <a:t>Carnegie 1 research institution</a:t>
            </a:r>
          </a:p>
          <a:p>
            <a:r>
              <a:rPr lang="en-US" sz="3000" dirty="0"/>
              <a:t>Member of the AAU</a:t>
            </a:r>
          </a:p>
          <a:p>
            <a:r>
              <a:rPr lang="en-US" sz="3000" dirty="0"/>
              <a:t>Enrollment:</a:t>
            </a:r>
          </a:p>
          <a:p>
            <a:pPr lvl="1"/>
            <a:r>
              <a:rPr lang="en-US" sz="2600" dirty="0"/>
              <a:t>Undergraduate: 8,353</a:t>
            </a:r>
          </a:p>
          <a:p>
            <a:pPr lvl="1"/>
            <a:r>
              <a:rPr lang="en-US" sz="2600" dirty="0"/>
              <a:t>Graduate and Professional: 5,178</a:t>
            </a:r>
          </a:p>
          <a:p>
            <a:pPr lvl="1"/>
            <a:r>
              <a:rPr lang="en-US" sz="2600" dirty="0"/>
              <a:t>Total: 13,531 — 7,632 females and 5,899 males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Tulane University</a:t>
            </a:r>
          </a:p>
        </p:txBody>
      </p:sp>
    </p:spTree>
    <p:extLst>
      <p:ext uri="{BB962C8B-B14F-4D97-AF65-F5344CB8AC3E}">
        <p14:creationId xmlns:p14="http://schemas.microsoft.com/office/powerpoint/2010/main" val="87379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~$130 million per year in research funding</a:t>
            </a:r>
          </a:p>
          <a:p>
            <a:r>
              <a:rPr lang="en-US" sz="2800" dirty="0"/>
              <a:t>School of Medicine</a:t>
            </a:r>
          </a:p>
          <a:p>
            <a:r>
              <a:rPr lang="en-US" sz="2800" dirty="0"/>
              <a:t>School of Public Health &amp; Tropical Medicine</a:t>
            </a:r>
          </a:p>
          <a:p>
            <a:r>
              <a:rPr lang="en-US" sz="2800" dirty="0"/>
              <a:t>Tulane National Primate Research Center</a:t>
            </a:r>
          </a:p>
          <a:p>
            <a:r>
              <a:rPr lang="en-US" sz="2800" dirty="0"/>
              <a:t>School of Science and Engineering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Tulane’s research capacity</a:t>
            </a:r>
          </a:p>
        </p:txBody>
      </p:sp>
    </p:spTree>
    <p:extLst>
      <p:ext uri="{BB962C8B-B14F-4D97-AF65-F5344CB8AC3E}">
        <p14:creationId xmlns:p14="http://schemas.microsoft.com/office/powerpoint/2010/main" val="4561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Marine Science Affiliations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766417"/>
            <a:ext cx="2114550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45" y="4602934"/>
            <a:ext cx="4480509" cy="114298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85800" y="2766417"/>
            <a:ext cx="3733800" cy="935907"/>
            <a:chOff x="4876800" y="4953000"/>
            <a:chExt cx="3733800" cy="935907"/>
          </a:xfrm>
        </p:grpSpPr>
        <p:sp>
          <p:nvSpPr>
            <p:cNvPr id="5" name="TextBox 4"/>
            <p:cNvSpPr txBox="1"/>
            <p:nvPr/>
          </p:nvSpPr>
          <p:spPr>
            <a:xfrm>
              <a:off x="5562600" y="4953000"/>
              <a:ext cx="304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  <a:r>
                <a:rPr lang="en-US" dirty="0">
                  <a:solidFill>
                    <a:srgbClr val="008000"/>
                  </a:solidFill>
                </a:rPr>
                <a:t>Tulane Center of Excellence for Coastal Protection and Restoration</a:t>
              </a:r>
            </a:p>
          </p:txBody>
        </p:sp>
        <p:pic>
          <p:nvPicPr>
            <p:cNvPr id="6" name="Picture 7" descr="shiel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5100737"/>
              <a:ext cx="609600" cy="788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14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Earth sciences</a:t>
            </a:r>
          </a:p>
          <a:p>
            <a:r>
              <a:rPr lang="en-US" sz="4000" dirty="0"/>
              <a:t>Life sciences</a:t>
            </a:r>
          </a:p>
          <a:p>
            <a:r>
              <a:rPr lang="en-US" sz="4000" dirty="0"/>
              <a:t>Impact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strengths in</a:t>
            </a:r>
            <a:br>
              <a:rPr lang="en-US" dirty="0"/>
            </a:br>
            <a:r>
              <a:rPr lang="en-US" dirty="0"/>
              <a:t>Marine Science</a:t>
            </a:r>
          </a:p>
        </p:txBody>
      </p:sp>
    </p:spTree>
    <p:extLst>
      <p:ext uri="{BB962C8B-B14F-4D97-AF65-F5344CB8AC3E}">
        <p14:creationId xmlns:p14="http://schemas.microsoft.com/office/powerpoint/2010/main" val="388312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Sediment dynamics of modern environments including lowland river, deltaic, wetland, estuarine and continental shelf settings</a:t>
            </a:r>
          </a:p>
          <a:p>
            <a:r>
              <a:rPr lang="en-US" sz="2800" dirty="0"/>
              <a:t>Low-temperature aqueous geochemistry and biogeochemistry</a:t>
            </a:r>
          </a:p>
          <a:p>
            <a:r>
              <a:rPr lang="en-US" sz="2800" dirty="0"/>
              <a:t>Sea-level change</a:t>
            </a:r>
          </a:p>
          <a:p>
            <a:r>
              <a:rPr lang="en-US" sz="2800" dirty="0"/>
              <a:t>Fluvial and deltaic sedimentology</a:t>
            </a:r>
          </a:p>
          <a:p>
            <a:r>
              <a:rPr lang="en-US" sz="2800" dirty="0"/>
              <a:t>Transport of sediment from land through the ocean and into the stratigraphic record</a:t>
            </a:r>
          </a:p>
          <a:p>
            <a:r>
              <a:rPr lang="en-US" sz="2800" dirty="0"/>
              <a:t>Reservoir engineering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sciences</a:t>
            </a:r>
          </a:p>
        </p:txBody>
      </p:sp>
    </p:spTree>
    <p:extLst>
      <p:ext uri="{BB962C8B-B14F-4D97-AF65-F5344CB8AC3E}">
        <p14:creationId xmlns:p14="http://schemas.microsoft.com/office/powerpoint/2010/main" val="207719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738533" cy="387773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Migratory Shorebird Ecology along coastal Gulf of Mexico</a:t>
            </a:r>
          </a:p>
          <a:p>
            <a:r>
              <a:rPr lang="en-US" sz="2800" dirty="0"/>
              <a:t>Spatial Ecology of Blue Crabs in the Gulf of Mexico</a:t>
            </a:r>
          </a:p>
          <a:p>
            <a:r>
              <a:rPr lang="en-US" sz="2800" dirty="0"/>
              <a:t>Diversity of fishes</a:t>
            </a:r>
          </a:p>
          <a:p>
            <a:pPr lvl="1"/>
            <a:r>
              <a:rPr lang="en-US" sz="2600" dirty="0"/>
              <a:t>Taxonomic diversity</a:t>
            </a:r>
          </a:p>
          <a:p>
            <a:pPr lvl="1"/>
            <a:r>
              <a:rPr lang="en-US" sz="2600" dirty="0"/>
              <a:t>Ecological diversity</a:t>
            </a:r>
          </a:p>
          <a:p>
            <a:pPr lvl="1"/>
            <a:r>
              <a:rPr lang="en-US" sz="2600" dirty="0"/>
              <a:t>Diversity of environmental adaptation</a:t>
            </a:r>
          </a:p>
          <a:p>
            <a:r>
              <a:rPr lang="en-US" sz="2800" dirty="0"/>
              <a:t>Molecular Marine Microbiology</a:t>
            </a:r>
          </a:p>
          <a:p>
            <a:pPr marL="581343" lvl="2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 sciences</a:t>
            </a:r>
          </a:p>
        </p:txBody>
      </p:sp>
    </p:spTree>
    <p:extLst>
      <p:ext uri="{BB962C8B-B14F-4D97-AF65-F5344CB8AC3E}">
        <p14:creationId xmlns:p14="http://schemas.microsoft.com/office/powerpoint/2010/main" val="408322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438400"/>
            <a:ext cx="7509933" cy="3953933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Contemporary &amp; emerging environmental issues including land use impacts on aquatic ecosystems, the spread of non-native species and climate change</a:t>
            </a:r>
          </a:p>
          <a:p>
            <a:r>
              <a:rPr lang="en-US" sz="3000" dirty="0"/>
              <a:t>Sea-level change</a:t>
            </a:r>
          </a:p>
          <a:p>
            <a:r>
              <a:rPr lang="en-US" sz="3000" dirty="0"/>
              <a:t>Novel oil dispersants</a:t>
            </a:r>
          </a:p>
          <a:p>
            <a:r>
              <a:rPr lang="en-US" sz="3000" dirty="0"/>
              <a:t>Study of the impact of oil spills on marine biology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138289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Create a better world</a:t>
            </a:r>
          </a:p>
          <a:p>
            <a:r>
              <a:rPr lang="en-US" sz="3200" dirty="0"/>
              <a:t>Empower our students &amp; faculty</a:t>
            </a:r>
          </a:p>
          <a:p>
            <a:r>
              <a:rPr lang="en-US" sz="3200" dirty="0"/>
              <a:t>Better serve our local community</a:t>
            </a:r>
          </a:p>
          <a:p>
            <a:r>
              <a:rPr lang="en-US" sz="3200" dirty="0"/>
              <a:t>Contribute to local economic development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Tulane engage </a:t>
            </a:r>
            <a:br>
              <a:rPr lang="en-US" dirty="0"/>
            </a:br>
            <a:r>
              <a:rPr lang="en-US" dirty="0"/>
              <a:t>in technology transfer?</a:t>
            </a:r>
          </a:p>
        </p:txBody>
      </p:sp>
    </p:spTree>
    <p:extLst>
      <p:ext uri="{BB962C8B-B14F-4D97-AF65-F5344CB8AC3E}">
        <p14:creationId xmlns:p14="http://schemas.microsoft.com/office/powerpoint/2010/main" val="155981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565</TotalTime>
  <Words>311</Words>
  <Application>Microsoft Office PowerPoint</Application>
  <PresentationFormat>On-screen Show (4:3)</PresentationFormat>
  <Paragraphs>74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Candara</vt:lpstr>
      <vt:lpstr>Symbol</vt:lpstr>
      <vt:lpstr>Waveform</vt:lpstr>
      <vt:lpstr>Research, Technology Transfer  and Commercialization  at Tulane University</vt:lpstr>
      <vt:lpstr>Tulane University</vt:lpstr>
      <vt:lpstr>Tulane’s research capacity</vt:lpstr>
      <vt:lpstr>Marine Science Affiliations</vt:lpstr>
      <vt:lpstr>Research strengths in Marine Science</vt:lpstr>
      <vt:lpstr>Earth sciences</vt:lpstr>
      <vt:lpstr>Life sciences</vt:lpstr>
      <vt:lpstr>Impact</vt:lpstr>
      <vt:lpstr>Why does Tulane engage  in technology transfer?</vt:lpstr>
      <vt:lpstr>How the Office of Technology Transfer can work with you</vt:lpstr>
      <vt:lpstr>More specifically…</vt:lpstr>
      <vt:lpstr>PowerPoint Presentation</vt:lpstr>
    </vt:vector>
  </TitlesOfParts>
  <Company>Tulane University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John M</dc:creator>
  <cp:lastModifiedBy>nguess@nvisionsolutions.com</cp:lastModifiedBy>
  <cp:revision>26</cp:revision>
  <dcterms:created xsi:type="dcterms:W3CDTF">2015-10-19T20:42:45Z</dcterms:created>
  <dcterms:modified xsi:type="dcterms:W3CDTF">2017-06-20T15:24:24Z</dcterms:modified>
</cp:coreProperties>
</file>