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0" r:id="rId1"/>
  </p:sldMasterIdLst>
  <p:notesMasterIdLst>
    <p:notesMasterId r:id="rId17"/>
  </p:notesMasterIdLst>
  <p:handoutMasterIdLst>
    <p:handoutMasterId r:id="rId18"/>
  </p:handoutMasterIdLst>
  <p:sldIdLst>
    <p:sldId id="975" r:id="rId2"/>
    <p:sldId id="989" r:id="rId3"/>
    <p:sldId id="992" r:id="rId4"/>
    <p:sldId id="972" r:id="rId5"/>
    <p:sldId id="973" r:id="rId6"/>
    <p:sldId id="990" r:id="rId7"/>
    <p:sldId id="995" r:id="rId8"/>
    <p:sldId id="991" r:id="rId9"/>
    <p:sldId id="978" r:id="rId10"/>
    <p:sldId id="981" r:id="rId11"/>
    <p:sldId id="996" r:id="rId12"/>
    <p:sldId id="985" r:id="rId13"/>
    <p:sldId id="987" r:id="rId14"/>
    <p:sldId id="988" r:id="rId15"/>
    <p:sldId id="99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42" autoAdjust="0"/>
    <p:restoredTop sz="95673" autoAdjust="0"/>
  </p:normalViewPr>
  <p:slideViewPr>
    <p:cSldViewPr snapToGrid="0" snapToObjects="1">
      <p:cViewPr>
        <p:scale>
          <a:sx n="81" d="100"/>
          <a:sy n="81" d="100"/>
        </p:scale>
        <p:origin x="894" y="-1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04DA2F-3B2E-4A2B-91D5-96DA8AFF923E}" type="doc">
      <dgm:prSet loTypeId="urn:microsoft.com/office/officeart/2005/8/layout/cycle3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A4A0F2A-9058-4C20-AC28-A22742AF12E1}">
      <dgm:prSet phldrT="[Text]"/>
      <dgm:spPr/>
      <dgm:t>
        <a:bodyPr/>
        <a:lstStyle/>
        <a:p>
          <a:r>
            <a:rPr lang="en-US" dirty="0"/>
            <a:t>Modeling and Monitoring</a:t>
          </a:r>
        </a:p>
      </dgm:t>
    </dgm:pt>
    <dgm:pt modelId="{5E3931E5-5026-404E-84BB-E7505E8A03BD}" type="parTrans" cxnId="{368B32FE-BCBE-4D83-99BB-F3744CD9C957}">
      <dgm:prSet/>
      <dgm:spPr/>
      <dgm:t>
        <a:bodyPr/>
        <a:lstStyle/>
        <a:p>
          <a:endParaRPr lang="en-US"/>
        </a:p>
      </dgm:t>
    </dgm:pt>
    <dgm:pt modelId="{88A150B5-C496-4C40-BFBB-77D1CB3B9FE5}" type="sibTrans" cxnId="{368B32FE-BCBE-4D83-99BB-F3744CD9C957}">
      <dgm:prSet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F01D00C5-D755-4DA5-BEB2-ED9E2B5A935F}">
      <dgm:prSet phldrT="[Text]"/>
      <dgm:spPr/>
      <dgm:t>
        <a:bodyPr/>
        <a:lstStyle/>
        <a:p>
          <a:r>
            <a:rPr lang="en-US" dirty="0"/>
            <a:t>Physical Processes and Sediment Systems</a:t>
          </a:r>
        </a:p>
      </dgm:t>
    </dgm:pt>
    <dgm:pt modelId="{6C9E133F-418C-4B27-A266-49677BAE51E1}" type="parTrans" cxnId="{53F29BC3-C1F9-4B7A-AAD7-408E4068F5CD}">
      <dgm:prSet/>
      <dgm:spPr/>
      <dgm:t>
        <a:bodyPr/>
        <a:lstStyle/>
        <a:p>
          <a:endParaRPr lang="en-US"/>
        </a:p>
      </dgm:t>
    </dgm:pt>
    <dgm:pt modelId="{1C981DED-152A-40D5-9E56-8EC44DA48C02}" type="sibTrans" cxnId="{53F29BC3-C1F9-4B7A-AAD7-408E4068F5CD}">
      <dgm:prSet/>
      <dgm:spPr/>
      <dgm:t>
        <a:bodyPr/>
        <a:lstStyle/>
        <a:p>
          <a:endParaRPr lang="en-US"/>
        </a:p>
      </dgm:t>
    </dgm:pt>
    <dgm:pt modelId="{74774FC1-9ED6-4F1C-A5B4-CB3C6775A987}">
      <dgm:prSet phldrT="[Text]"/>
      <dgm:spPr/>
      <dgm:t>
        <a:bodyPr/>
        <a:lstStyle/>
        <a:p>
          <a:r>
            <a:rPr lang="en-US" dirty="0"/>
            <a:t>People, Resources, and Technology</a:t>
          </a:r>
        </a:p>
      </dgm:t>
    </dgm:pt>
    <dgm:pt modelId="{61E6D062-358A-439E-B516-989DD3D1BAC2}" type="parTrans" cxnId="{2A3F0B62-8EFA-453B-87A4-FB2ECD4A20D5}">
      <dgm:prSet/>
      <dgm:spPr/>
      <dgm:t>
        <a:bodyPr/>
        <a:lstStyle/>
        <a:p>
          <a:endParaRPr lang="en-US"/>
        </a:p>
      </dgm:t>
    </dgm:pt>
    <dgm:pt modelId="{A7D97C46-F534-481C-996F-E5C38A7BC5F6}" type="sibTrans" cxnId="{2A3F0B62-8EFA-453B-87A4-FB2ECD4A20D5}">
      <dgm:prSet/>
      <dgm:spPr/>
      <dgm:t>
        <a:bodyPr/>
        <a:lstStyle/>
        <a:p>
          <a:endParaRPr lang="en-US"/>
        </a:p>
      </dgm:t>
    </dgm:pt>
    <dgm:pt modelId="{87C6753D-F97C-418E-BEE9-FE6CD726861F}">
      <dgm:prSet phldrT="[Text]"/>
      <dgm:spPr/>
      <dgm:t>
        <a:bodyPr/>
        <a:lstStyle/>
        <a:p>
          <a:r>
            <a:rPr lang="en-US" dirty="0"/>
            <a:t>Coastal Systems Ecology</a:t>
          </a:r>
        </a:p>
      </dgm:t>
    </dgm:pt>
    <dgm:pt modelId="{F661A62F-B2AA-4A7F-909D-673F74A73FAC}" type="parTrans" cxnId="{3E848784-A708-46F0-8CBF-EA7A54321E88}">
      <dgm:prSet/>
      <dgm:spPr/>
      <dgm:t>
        <a:bodyPr/>
        <a:lstStyle/>
        <a:p>
          <a:endParaRPr lang="en-US"/>
        </a:p>
      </dgm:t>
    </dgm:pt>
    <dgm:pt modelId="{F4870945-24A5-4C03-B1E9-1B5D41B9D6B2}" type="sibTrans" cxnId="{3E848784-A708-46F0-8CBF-EA7A54321E88}">
      <dgm:prSet/>
      <dgm:spPr/>
      <dgm:t>
        <a:bodyPr/>
        <a:lstStyle/>
        <a:p>
          <a:endParaRPr lang="en-US"/>
        </a:p>
      </dgm:t>
    </dgm:pt>
    <dgm:pt modelId="{966D1E8A-E0DB-4D23-BA4A-E672474A1DC4}">
      <dgm:prSet phldrT="[Text]"/>
      <dgm:spPr/>
      <dgm:t>
        <a:bodyPr/>
        <a:lstStyle/>
        <a:p>
          <a:r>
            <a:rPr lang="en-US" dirty="0"/>
            <a:t>Policy Research</a:t>
          </a:r>
        </a:p>
      </dgm:t>
    </dgm:pt>
    <dgm:pt modelId="{CC463FBD-056E-4694-9C97-6C28C643B561}" type="parTrans" cxnId="{84217E0B-1CE6-4016-A4FF-FB362DBFF488}">
      <dgm:prSet/>
      <dgm:spPr/>
      <dgm:t>
        <a:bodyPr/>
        <a:lstStyle/>
        <a:p>
          <a:endParaRPr lang="en-US"/>
        </a:p>
      </dgm:t>
    </dgm:pt>
    <dgm:pt modelId="{8544B8CB-EF37-40EA-9F29-DC8D9BD5894A}" type="sibTrans" cxnId="{84217E0B-1CE6-4016-A4FF-FB362DBFF488}">
      <dgm:prSet/>
      <dgm:spPr/>
      <dgm:t>
        <a:bodyPr/>
        <a:lstStyle/>
        <a:p>
          <a:endParaRPr lang="en-US"/>
        </a:p>
      </dgm:t>
    </dgm:pt>
    <dgm:pt modelId="{6CF0BCC0-6231-414E-BEF3-A04E0A16FCFC}" type="pres">
      <dgm:prSet presAssocID="{6B04DA2F-3B2E-4A2B-91D5-96DA8AFF923E}" presName="Name0" presStyleCnt="0">
        <dgm:presLayoutVars>
          <dgm:dir/>
          <dgm:resizeHandles val="exact"/>
        </dgm:presLayoutVars>
      </dgm:prSet>
      <dgm:spPr/>
    </dgm:pt>
    <dgm:pt modelId="{EF5B07E5-1141-4D91-B1A6-20EE9E4F7659}" type="pres">
      <dgm:prSet presAssocID="{6B04DA2F-3B2E-4A2B-91D5-96DA8AFF923E}" presName="cycle" presStyleCnt="0"/>
      <dgm:spPr/>
    </dgm:pt>
    <dgm:pt modelId="{6AB116E5-515E-4893-B6BD-D0FF60CD122E}" type="pres">
      <dgm:prSet presAssocID="{9A4A0F2A-9058-4C20-AC28-A22742AF12E1}" presName="nodeFirstNode" presStyleLbl="node1" presStyleIdx="0" presStyleCnt="5">
        <dgm:presLayoutVars>
          <dgm:bulletEnabled val="1"/>
        </dgm:presLayoutVars>
      </dgm:prSet>
      <dgm:spPr/>
    </dgm:pt>
    <dgm:pt modelId="{0E5ACACE-C9A7-4323-998F-85157780C17A}" type="pres">
      <dgm:prSet presAssocID="{88A150B5-C496-4C40-BFBB-77D1CB3B9FE5}" presName="sibTransFirstNode" presStyleLbl="bgShp" presStyleIdx="0" presStyleCnt="1"/>
      <dgm:spPr/>
    </dgm:pt>
    <dgm:pt modelId="{EE4F47E8-BA86-4EAA-8678-9E82580F8FE5}" type="pres">
      <dgm:prSet presAssocID="{F01D00C5-D755-4DA5-BEB2-ED9E2B5A935F}" presName="nodeFollowingNodes" presStyleLbl="node1" presStyleIdx="1" presStyleCnt="5">
        <dgm:presLayoutVars>
          <dgm:bulletEnabled val="1"/>
        </dgm:presLayoutVars>
      </dgm:prSet>
      <dgm:spPr/>
    </dgm:pt>
    <dgm:pt modelId="{9345104D-7315-4E06-937E-0311D9A91202}" type="pres">
      <dgm:prSet presAssocID="{74774FC1-9ED6-4F1C-A5B4-CB3C6775A987}" presName="nodeFollowingNodes" presStyleLbl="node1" presStyleIdx="2" presStyleCnt="5">
        <dgm:presLayoutVars>
          <dgm:bulletEnabled val="1"/>
        </dgm:presLayoutVars>
      </dgm:prSet>
      <dgm:spPr/>
    </dgm:pt>
    <dgm:pt modelId="{6BBC592F-6EDD-42C4-96F9-2DEAB065848B}" type="pres">
      <dgm:prSet presAssocID="{87C6753D-F97C-418E-BEE9-FE6CD726861F}" presName="nodeFollowingNodes" presStyleLbl="node1" presStyleIdx="3" presStyleCnt="5">
        <dgm:presLayoutVars>
          <dgm:bulletEnabled val="1"/>
        </dgm:presLayoutVars>
      </dgm:prSet>
      <dgm:spPr/>
    </dgm:pt>
    <dgm:pt modelId="{3492BF5D-6020-4236-A3CE-A542EAC2EA57}" type="pres">
      <dgm:prSet presAssocID="{966D1E8A-E0DB-4D23-BA4A-E672474A1DC4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AFB4E977-6E41-214A-86A0-9C2B29DF2D62}" type="presOf" srcId="{88A150B5-C496-4C40-BFBB-77D1CB3B9FE5}" destId="{0E5ACACE-C9A7-4323-998F-85157780C17A}" srcOrd="0" destOrd="0" presId="urn:microsoft.com/office/officeart/2005/8/layout/cycle3"/>
    <dgm:cxn modelId="{4C1B3EA7-BC9B-014E-8020-97E1D7F6F6FC}" type="presOf" srcId="{87C6753D-F97C-418E-BEE9-FE6CD726861F}" destId="{6BBC592F-6EDD-42C4-96F9-2DEAB065848B}" srcOrd="0" destOrd="0" presId="urn:microsoft.com/office/officeart/2005/8/layout/cycle3"/>
    <dgm:cxn modelId="{53F29BC3-C1F9-4B7A-AAD7-408E4068F5CD}" srcId="{6B04DA2F-3B2E-4A2B-91D5-96DA8AFF923E}" destId="{F01D00C5-D755-4DA5-BEB2-ED9E2B5A935F}" srcOrd="1" destOrd="0" parTransId="{6C9E133F-418C-4B27-A266-49677BAE51E1}" sibTransId="{1C981DED-152A-40D5-9E56-8EC44DA48C02}"/>
    <dgm:cxn modelId="{FB48FDB5-F4BA-DB41-99B4-DB1FED1C5F5A}" type="presOf" srcId="{966D1E8A-E0DB-4D23-BA4A-E672474A1DC4}" destId="{3492BF5D-6020-4236-A3CE-A542EAC2EA57}" srcOrd="0" destOrd="0" presId="urn:microsoft.com/office/officeart/2005/8/layout/cycle3"/>
    <dgm:cxn modelId="{368B32FE-BCBE-4D83-99BB-F3744CD9C957}" srcId="{6B04DA2F-3B2E-4A2B-91D5-96DA8AFF923E}" destId="{9A4A0F2A-9058-4C20-AC28-A22742AF12E1}" srcOrd="0" destOrd="0" parTransId="{5E3931E5-5026-404E-84BB-E7505E8A03BD}" sibTransId="{88A150B5-C496-4C40-BFBB-77D1CB3B9FE5}"/>
    <dgm:cxn modelId="{3B28A366-3781-C64D-A6A4-4DCC66AF3518}" type="presOf" srcId="{6B04DA2F-3B2E-4A2B-91D5-96DA8AFF923E}" destId="{6CF0BCC0-6231-414E-BEF3-A04E0A16FCFC}" srcOrd="0" destOrd="0" presId="urn:microsoft.com/office/officeart/2005/8/layout/cycle3"/>
    <dgm:cxn modelId="{3E848784-A708-46F0-8CBF-EA7A54321E88}" srcId="{6B04DA2F-3B2E-4A2B-91D5-96DA8AFF923E}" destId="{87C6753D-F97C-418E-BEE9-FE6CD726861F}" srcOrd="3" destOrd="0" parTransId="{F661A62F-B2AA-4A7F-909D-673F74A73FAC}" sibTransId="{F4870945-24A5-4C03-B1E9-1B5D41B9D6B2}"/>
    <dgm:cxn modelId="{6E453990-E18C-034E-A0B5-B5833E975DD9}" type="presOf" srcId="{74774FC1-9ED6-4F1C-A5B4-CB3C6775A987}" destId="{9345104D-7315-4E06-937E-0311D9A91202}" srcOrd="0" destOrd="0" presId="urn:microsoft.com/office/officeart/2005/8/layout/cycle3"/>
    <dgm:cxn modelId="{C76892CF-0AD7-994A-9C22-68C0CB685D3F}" type="presOf" srcId="{F01D00C5-D755-4DA5-BEB2-ED9E2B5A935F}" destId="{EE4F47E8-BA86-4EAA-8678-9E82580F8FE5}" srcOrd="0" destOrd="0" presId="urn:microsoft.com/office/officeart/2005/8/layout/cycle3"/>
    <dgm:cxn modelId="{D063272B-1FDD-4A41-952E-2EFDA0C985A6}" type="presOf" srcId="{9A4A0F2A-9058-4C20-AC28-A22742AF12E1}" destId="{6AB116E5-515E-4893-B6BD-D0FF60CD122E}" srcOrd="0" destOrd="0" presId="urn:microsoft.com/office/officeart/2005/8/layout/cycle3"/>
    <dgm:cxn modelId="{2A3F0B62-8EFA-453B-87A4-FB2ECD4A20D5}" srcId="{6B04DA2F-3B2E-4A2B-91D5-96DA8AFF923E}" destId="{74774FC1-9ED6-4F1C-A5B4-CB3C6775A987}" srcOrd="2" destOrd="0" parTransId="{61E6D062-358A-439E-B516-989DD3D1BAC2}" sibTransId="{A7D97C46-F534-481C-996F-E5C38A7BC5F6}"/>
    <dgm:cxn modelId="{84217E0B-1CE6-4016-A4FF-FB362DBFF488}" srcId="{6B04DA2F-3B2E-4A2B-91D5-96DA8AFF923E}" destId="{966D1E8A-E0DB-4D23-BA4A-E672474A1DC4}" srcOrd="4" destOrd="0" parTransId="{CC463FBD-056E-4694-9C97-6C28C643B561}" sibTransId="{8544B8CB-EF37-40EA-9F29-DC8D9BD5894A}"/>
    <dgm:cxn modelId="{38BE7394-B585-1746-A4FE-0D6C6B9B65D5}" type="presParOf" srcId="{6CF0BCC0-6231-414E-BEF3-A04E0A16FCFC}" destId="{EF5B07E5-1141-4D91-B1A6-20EE9E4F7659}" srcOrd="0" destOrd="0" presId="urn:microsoft.com/office/officeart/2005/8/layout/cycle3"/>
    <dgm:cxn modelId="{FC0EE9F8-7F76-124B-A544-621D54C8B1B7}" type="presParOf" srcId="{EF5B07E5-1141-4D91-B1A6-20EE9E4F7659}" destId="{6AB116E5-515E-4893-B6BD-D0FF60CD122E}" srcOrd="0" destOrd="0" presId="urn:microsoft.com/office/officeart/2005/8/layout/cycle3"/>
    <dgm:cxn modelId="{1AE441A3-983C-9845-A4EC-ABFA66EF7BDA}" type="presParOf" srcId="{EF5B07E5-1141-4D91-B1A6-20EE9E4F7659}" destId="{0E5ACACE-C9A7-4323-998F-85157780C17A}" srcOrd="1" destOrd="0" presId="urn:microsoft.com/office/officeart/2005/8/layout/cycle3"/>
    <dgm:cxn modelId="{9632E2DE-3C79-B043-8055-9F91A4A7C5E6}" type="presParOf" srcId="{EF5B07E5-1141-4D91-B1A6-20EE9E4F7659}" destId="{EE4F47E8-BA86-4EAA-8678-9E82580F8FE5}" srcOrd="2" destOrd="0" presId="urn:microsoft.com/office/officeart/2005/8/layout/cycle3"/>
    <dgm:cxn modelId="{A3C5F004-59D4-A749-9C23-100C5521277F}" type="presParOf" srcId="{EF5B07E5-1141-4D91-B1A6-20EE9E4F7659}" destId="{9345104D-7315-4E06-937E-0311D9A91202}" srcOrd="3" destOrd="0" presId="urn:microsoft.com/office/officeart/2005/8/layout/cycle3"/>
    <dgm:cxn modelId="{563D4272-EB83-1D42-B61F-06FF70115492}" type="presParOf" srcId="{EF5B07E5-1141-4D91-B1A6-20EE9E4F7659}" destId="{6BBC592F-6EDD-42C4-96F9-2DEAB065848B}" srcOrd="4" destOrd="0" presId="urn:microsoft.com/office/officeart/2005/8/layout/cycle3"/>
    <dgm:cxn modelId="{1BC1CD40-9EBD-F249-AC0C-34B3E07C01C4}" type="presParOf" srcId="{EF5B07E5-1141-4D91-B1A6-20EE9E4F7659}" destId="{3492BF5D-6020-4236-A3CE-A542EAC2EA57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ACACE-C9A7-4323-998F-85157780C17A}">
      <dsp:nvSpPr>
        <dsp:cNvPr id="0" name=""/>
        <dsp:cNvSpPr/>
      </dsp:nvSpPr>
      <dsp:spPr>
        <a:xfrm>
          <a:off x="1020730" y="-22083"/>
          <a:ext cx="4054539" cy="4054539"/>
        </a:xfrm>
        <a:prstGeom prst="circularArrow">
          <a:avLst>
            <a:gd name="adj1" fmla="val 5544"/>
            <a:gd name="adj2" fmla="val 330680"/>
            <a:gd name="adj3" fmla="val 13815233"/>
            <a:gd name="adj4" fmla="val 17362087"/>
            <a:gd name="adj5" fmla="val 5757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B116E5-515E-4893-B6BD-D0FF60CD122E}">
      <dsp:nvSpPr>
        <dsp:cNvPr id="0" name=""/>
        <dsp:cNvSpPr/>
      </dsp:nvSpPr>
      <dsp:spPr>
        <a:xfrm>
          <a:off x="2114847" y="1515"/>
          <a:ext cx="1866304" cy="9331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Modeling and Monitoring</a:t>
          </a:r>
        </a:p>
      </dsp:txBody>
      <dsp:txXfrm>
        <a:off x="2160400" y="47068"/>
        <a:ext cx="1775198" cy="842046"/>
      </dsp:txXfrm>
    </dsp:sp>
    <dsp:sp modelId="{EE4F47E8-BA86-4EAA-8678-9E82580F8FE5}">
      <dsp:nvSpPr>
        <dsp:cNvPr id="0" name=""/>
        <dsp:cNvSpPr/>
      </dsp:nvSpPr>
      <dsp:spPr>
        <a:xfrm>
          <a:off x="3759238" y="1196235"/>
          <a:ext cx="1866304" cy="933152"/>
        </a:xfrm>
        <a:prstGeom prst="roundRect">
          <a:avLst/>
        </a:prstGeom>
        <a:solidFill>
          <a:schemeClr val="accent3">
            <a:hueOff val="323911"/>
            <a:satOff val="-479"/>
            <a:lumOff val="9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Physical Processes and Sediment Systems</a:t>
          </a:r>
        </a:p>
      </dsp:txBody>
      <dsp:txXfrm>
        <a:off x="3804791" y="1241788"/>
        <a:ext cx="1775198" cy="842046"/>
      </dsp:txXfrm>
    </dsp:sp>
    <dsp:sp modelId="{9345104D-7315-4E06-937E-0311D9A91202}">
      <dsp:nvSpPr>
        <dsp:cNvPr id="0" name=""/>
        <dsp:cNvSpPr/>
      </dsp:nvSpPr>
      <dsp:spPr>
        <a:xfrm>
          <a:off x="3131137" y="3129332"/>
          <a:ext cx="1866304" cy="933152"/>
        </a:xfrm>
        <a:prstGeom prst="roundRect">
          <a:avLst/>
        </a:prstGeom>
        <a:solidFill>
          <a:schemeClr val="accent3">
            <a:hueOff val="647822"/>
            <a:satOff val="-959"/>
            <a:lumOff val="1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People, Resources, and Technology</a:t>
          </a:r>
        </a:p>
      </dsp:txBody>
      <dsp:txXfrm>
        <a:off x="3176690" y="3174885"/>
        <a:ext cx="1775198" cy="842046"/>
      </dsp:txXfrm>
    </dsp:sp>
    <dsp:sp modelId="{6BBC592F-6EDD-42C4-96F9-2DEAB065848B}">
      <dsp:nvSpPr>
        <dsp:cNvPr id="0" name=""/>
        <dsp:cNvSpPr/>
      </dsp:nvSpPr>
      <dsp:spPr>
        <a:xfrm>
          <a:off x="1098558" y="3129332"/>
          <a:ext cx="1866304" cy="933152"/>
        </a:xfrm>
        <a:prstGeom prst="roundRect">
          <a:avLst/>
        </a:prstGeom>
        <a:solidFill>
          <a:schemeClr val="accent3">
            <a:hueOff val="971733"/>
            <a:satOff val="-1438"/>
            <a:lumOff val="27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Coastal Systems Ecology</a:t>
          </a:r>
        </a:p>
      </dsp:txBody>
      <dsp:txXfrm>
        <a:off x="1144111" y="3174885"/>
        <a:ext cx="1775198" cy="842046"/>
      </dsp:txXfrm>
    </dsp:sp>
    <dsp:sp modelId="{3492BF5D-6020-4236-A3CE-A542EAC2EA57}">
      <dsp:nvSpPr>
        <dsp:cNvPr id="0" name=""/>
        <dsp:cNvSpPr/>
      </dsp:nvSpPr>
      <dsp:spPr>
        <a:xfrm>
          <a:off x="470456" y="1196235"/>
          <a:ext cx="1866304" cy="933152"/>
        </a:xfrm>
        <a:prstGeom prst="roundRect">
          <a:avLst/>
        </a:prstGeom>
        <a:solidFill>
          <a:schemeClr val="accent3">
            <a:hueOff val="1295644"/>
            <a:satOff val="-1918"/>
            <a:lumOff val="3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Policy Research</a:t>
          </a:r>
        </a:p>
      </dsp:txBody>
      <dsp:txXfrm>
        <a:off x="516009" y="1241788"/>
        <a:ext cx="1775198" cy="842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F1CDB-E6CD-4A40-B067-6944B5EB4C1D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AE604-21BE-5144-AA25-426A624A9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1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0754F-925B-E241-B852-865CC95EE763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5278C-86C1-AD4F-97EA-0963AFB49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594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Began operations in February 2012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Operations based in Baton Rouge, Louisiana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Founding Partners: State of Louisiana (Governor Jindal), Baton Rouge Area Foundation, Senator Mary Landrieu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BF15774-7CE2-E141-9F71-13338CF880C1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04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modeling is unique because we integrate such a variety of data types for a more comprehensive understanding of patterns and impacts.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48B662-425B-9E4C-B1A3-DD280408EF5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81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The Water Institute is building its own in-house expertise, but it also functions as a hub for innovation. We depend on our partnerships with academia, NGOs, industry, and government agencies to help us examine challenges in depth, without duplicating efforts.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We believe these partnerships will lead to a new water management industry in Louisiana that will lead to opportunities to export our research and private sector expertise to developing coastal areas worldwide.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4C6847C-D5FE-724D-B240-11FE90046926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39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>
                <a:ea typeface="ＭＳ Ｐゴシック" charset="-128"/>
                <a:cs typeface="ＭＳ Ｐゴシック" charset="-128"/>
              </a:rPr>
              <a:t>Designated Louisiana’s Center of Excellence in February 2014</a:t>
            </a:r>
          </a:p>
          <a:p>
            <a:r>
              <a:rPr lang="en-US" altLang="en-US" sz="1200" dirty="0">
                <a:ea typeface="ＭＳ Ｐゴシック" charset="-128"/>
                <a:cs typeface="ＭＳ Ｐゴシック" charset="-128"/>
              </a:rPr>
              <a:t>Delayed in establishing due to Treasury Regulations</a:t>
            </a:r>
          </a:p>
          <a:p>
            <a:r>
              <a:rPr lang="en-US" altLang="en-US" sz="1200" dirty="0">
                <a:ea typeface="ＭＳ Ｐゴシック" charset="-128"/>
                <a:cs typeface="ＭＳ Ｐゴシック" charset="-128"/>
              </a:rPr>
              <a:t>Application sent to Treasury on July 31, 2015; approved October 19, 2015</a:t>
            </a:r>
          </a:p>
          <a:p>
            <a:r>
              <a:rPr lang="en-US" altLang="en-US" sz="1200" dirty="0">
                <a:ea typeface="ＭＳ Ｐゴシック" charset="-128"/>
                <a:cs typeface="ＭＳ Ｐゴシック" charset="-128"/>
              </a:rPr>
              <a:t>Contract under development</a:t>
            </a:r>
          </a:p>
          <a:p>
            <a:r>
              <a:rPr lang="en-US" altLang="en-US" sz="1200" dirty="0">
                <a:ea typeface="ＭＳ Ｐゴシック" charset="-128"/>
                <a:cs typeface="ＭＳ Ｐゴシック" charset="-128"/>
              </a:rPr>
              <a:t>Potential Available Funds</a:t>
            </a:r>
          </a:p>
          <a:p>
            <a:endParaRPr lang="en-US" dirty="0"/>
          </a:p>
          <a:p>
            <a:pPr rtl="0" eaLnBrk="1" fontAlgn="t" latinLnBrk="0" hangingPunct="1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Funding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pPr rtl="0" eaLnBrk="1" fontAlgn="t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Transocean ($1 B)</a:t>
            </a:r>
          </a:p>
          <a:p>
            <a:pPr rtl="0" eaLnBrk="1" fontAlgn="t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~$4 million</a:t>
            </a:r>
          </a:p>
          <a:p>
            <a:pPr rtl="0" eaLnBrk="1" fontAlgn="t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Now</a:t>
            </a:r>
          </a:p>
          <a:p>
            <a:pPr rtl="0" eaLnBrk="1" fontAlgn="t" latinLnBrk="0" hangingPunct="1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pPr rtl="0" eaLnBrk="1" fontAlgn="t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BP ($5.5 B)</a:t>
            </a:r>
          </a:p>
          <a:p>
            <a:pPr rtl="0" eaLnBrk="1" fontAlgn="t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~$22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million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pPr rtl="0" eaLnBrk="1" fontAlgn="t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Estimated as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early 2017 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1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year after signed consent decree)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pPr rtl="0" eaLnBrk="1" fontAlgn="t" latinLnBrk="0" hangingPunct="1"/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Available over 15 years – so approx. $1.4 M/year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48B662-425B-9E4C-B1A3-DD280408EF5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4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Light-Blue-Casacad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667773" cy="1837780"/>
          </a:xfrm>
          <a:prstGeom prst="rect">
            <a:avLst/>
          </a:prstGeom>
        </p:spPr>
      </p:pic>
      <p:pic>
        <p:nvPicPr>
          <p:cNvPr id="9" name="Picture 8" descr="Trademark_Logo_Full_Color_PMS_WhiteB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522" y="491390"/>
            <a:ext cx="2617038" cy="1250246"/>
          </a:xfrm>
          <a:prstGeom prst="rect">
            <a:avLst/>
          </a:prstGeom>
        </p:spPr>
      </p:pic>
      <p:pic>
        <p:nvPicPr>
          <p:cNvPr id="10" name="Picture 9" descr="Light-Blue-Casacade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1457" y="5028530"/>
            <a:ext cx="1474710" cy="1327820"/>
          </a:xfrm>
          <a:prstGeom prst="rect">
            <a:avLst/>
          </a:prstGeom>
        </p:spPr>
      </p:pic>
      <p:pic>
        <p:nvPicPr>
          <p:cNvPr id="8" name="Picture 7" descr="Light-Blue-Casacade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667773" cy="1837780"/>
          </a:xfrm>
          <a:prstGeom prst="rect">
            <a:avLst/>
          </a:prstGeom>
        </p:spPr>
      </p:pic>
      <p:pic>
        <p:nvPicPr>
          <p:cNvPr id="11" name="Picture 10" descr="Trademark_Logo_Full_Color_PMS_WhiteB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522" y="491390"/>
            <a:ext cx="2617038" cy="1250246"/>
          </a:xfrm>
          <a:prstGeom prst="rect">
            <a:avLst/>
          </a:prstGeom>
        </p:spPr>
      </p:pic>
      <p:pic>
        <p:nvPicPr>
          <p:cNvPr id="12" name="Picture 11" descr="Light-Blue-Casacade.pn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1457" y="5028530"/>
            <a:ext cx="1474710" cy="132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87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MRDM - Delft3D - Alternatives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Trademark_Logo_Full_Color_PMS_WhiteBG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  <p:pic>
        <p:nvPicPr>
          <p:cNvPr id="7" name="Picture 6" descr="Trademark_Logo_Full_Color_PMS_WhiteBG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38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MRDM - Delft3D - Alternatives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Trademark_Logo_Full_Color_PMS_WhiteBG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  <p:pic>
        <p:nvPicPr>
          <p:cNvPr id="6" name="Picture 5" descr="Trademark_Logo_Full_Color_PMS_WhiteBG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65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MRDM - Delft3D - Alternatives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rademark_Logo_Full_Color_PMS_WhiteBG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  <p:pic>
        <p:nvPicPr>
          <p:cNvPr id="9" name="Picture 8" descr="Trademark_Logo_Full_Color_PMS_WhiteBG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70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MRDM - Delft3D - Alternatives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rademark_Logo_Full_Color_PMS_WhiteBG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  <p:pic>
        <p:nvPicPr>
          <p:cNvPr id="9" name="Picture 8" descr="Trademark_Logo_Full_Color_PMS_WhiteBG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86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17407"/>
            <a:ext cx="6400800" cy="713446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400" b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Presenter Email</a:t>
            </a:r>
          </a:p>
        </p:txBody>
      </p:sp>
      <p:pic>
        <p:nvPicPr>
          <p:cNvPr id="7" name="Picture 6" descr="Light-Blue-Casacad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667773" cy="1837780"/>
          </a:xfrm>
          <a:prstGeom prst="rect">
            <a:avLst/>
          </a:prstGeom>
        </p:spPr>
      </p:pic>
      <p:pic>
        <p:nvPicPr>
          <p:cNvPr id="9" name="Picture 8" descr="Trademark_Logo_Full_Color_PMS_WhiteB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522" y="491390"/>
            <a:ext cx="2617038" cy="1250246"/>
          </a:xfrm>
          <a:prstGeom prst="rect">
            <a:avLst/>
          </a:prstGeom>
        </p:spPr>
      </p:pic>
      <p:pic>
        <p:nvPicPr>
          <p:cNvPr id="10" name="Picture 9" descr="Light-Blue-Casacade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1457" y="5028530"/>
            <a:ext cx="1474710" cy="1327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9177" y="2475656"/>
            <a:ext cx="3629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Arial Black"/>
                <a:cs typeface="Arial Black"/>
              </a:rPr>
              <a:t>THANK YOU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7694" y="5241674"/>
            <a:ext cx="28900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301 NORTH MAIN STREET, SUITE 2000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BATON ROUGE, LA 70825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(225) 448-2813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WWW.THEWATERINSTITUTE.ORG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8" name="Picture 7" descr="Light-Blue-Casacade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667773" cy="1837780"/>
          </a:xfrm>
          <a:prstGeom prst="rect">
            <a:avLst/>
          </a:prstGeom>
        </p:spPr>
      </p:pic>
      <p:pic>
        <p:nvPicPr>
          <p:cNvPr id="11" name="Picture 10" descr="Trademark_Logo_Full_Color_PMS_WhiteB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522" y="491390"/>
            <a:ext cx="2617038" cy="1250246"/>
          </a:xfrm>
          <a:prstGeom prst="rect">
            <a:avLst/>
          </a:prstGeom>
        </p:spPr>
      </p:pic>
      <p:pic>
        <p:nvPicPr>
          <p:cNvPr id="12" name="Picture 11" descr="Light-Blue-Casacade.pn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1457" y="5028530"/>
            <a:ext cx="1474710" cy="132782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689177" y="2475656"/>
            <a:ext cx="3629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Arial Black"/>
                <a:cs typeface="Arial Black"/>
              </a:rPr>
              <a:t>THANK YOU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3127694" y="5241674"/>
            <a:ext cx="28900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301 NORTH MAIN STREET, SUITE 2000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BATON ROUGE, LA 70825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(225) 448-2813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WWW.THEWATERINSTITUTE.ORG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79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-1" y="1"/>
            <a:ext cx="9144001" cy="3762158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0171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Trademark_Logo_Full_Color_PMS_WhiteB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522" y="5186871"/>
            <a:ext cx="2617038" cy="1250246"/>
          </a:xfrm>
          <a:prstGeom prst="rect">
            <a:avLst/>
          </a:prstGeom>
        </p:spPr>
      </p:pic>
      <p:pic>
        <p:nvPicPr>
          <p:cNvPr id="10" name="Picture 9" descr="Light-Blue-Casacade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1457" y="5028530"/>
            <a:ext cx="1474710" cy="1327820"/>
          </a:xfrm>
          <a:prstGeom prst="rect">
            <a:avLst/>
          </a:prstGeom>
        </p:spPr>
      </p:pic>
      <p:pic>
        <p:nvPicPr>
          <p:cNvPr id="7" name="Picture 6" descr="Light-Blue-Casacade.pn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667773" cy="183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39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69337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Chapter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MRDM - Delft3D - Alternatives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ademark_Logo_Full_Color_PMS_WhiteBG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  <p:pic>
        <p:nvPicPr>
          <p:cNvPr id="10" name="Picture 9" descr="White-Droplets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109362"/>
            <a:ext cx="587619" cy="1462527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-1" y="1"/>
            <a:ext cx="9144001" cy="3762158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946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17407"/>
            <a:ext cx="6400800" cy="713446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400" b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Presenter Email</a:t>
            </a:r>
          </a:p>
        </p:txBody>
      </p:sp>
      <p:pic>
        <p:nvPicPr>
          <p:cNvPr id="7" name="Picture 6" descr="Light-Blue-Casacade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667773" cy="1837780"/>
          </a:xfrm>
          <a:prstGeom prst="rect">
            <a:avLst/>
          </a:prstGeom>
        </p:spPr>
      </p:pic>
      <p:pic>
        <p:nvPicPr>
          <p:cNvPr id="9" name="Picture 8" descr="Trademark_Logo_Full_Color_PMS_WhiteB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522" y="491390"/>
            <a:ext cx="2617038" cy="1250246"/>
          </a:xfrm>
          <a:prstGeom prst="rect">
            <a:avLst/>
          </a:prstGeom>
        </p:spPr>
      </p:pic>
      <p:pic>
        <p:nvPicPr>
          <p:cNvPr id="10" name="Picture 9" descr="Light-Blue-Casacade.pn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1457" y="5028530"/>
            <a:ext cx="1474710" cy="132782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2689177" y="2475656"/>
            <a:ext cx="3629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Arial Black"/>
                <a:cs typeface="Arial Black"/>
              </a:rPr>
              <a:t>THANK YOU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127694" y="5241674"/>
            <a:ext cx="28900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301 NORTH MAIN STREET, SUITE 2000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BATON ROUGE, LA 70825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(225) 448-2813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WWW.THEWATERINSTITUTE.ORG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5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Coas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7621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0171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Light-Blue-Casacade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667773" cy="1837780"/>
          </a:xfrm>
          <a:prstGeom prst="rect">
            <a:avLst/>
          </a:prstGeom>
        </p:spPr>
      </p:pic>
      <p:pic>
        <p:nvPicPr>
          <p:cNvPr id="9" name="Picture 8" descr="Trademark_Logo_Full_Color_PMS_WhiteBG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522" y="5186871"/>
            <a:ext cx="2617038" cy="1250246"/>
          </a:xfrm>
          <a:prstGeom prst="rect">
            <a:avLst/>
          </a:prstGeom>
        </p:spPr>
      </p:pic>
      <p:pic>
        <p:nvPicPr>
          <p:cNvPr id="10" name="Picture 9" descr="Light-Blue-Casacade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1457" y="5028530"/>
            <a:ext cx="1474710" cy="132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0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-1" y="1"/>
            <a:ext cx="9144001" cy="3762158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0171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Trademark_Logo_Full_Color_PMS_WhiteB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522" y="5186871"/>
            <a:ext cx="2617038" cy="1250246"/>
          </a:xfrm>
          <a:prstGeom prst="rect">
            <a:avLst/>
          </a:prstGeom>
        </p:spPr>
      </p:pic>
      <p:pic>
        <p:nvPicPr>
          <p:cNvPr id="10" name="Picture 9" descr="Light-Blue-Casacade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1457" y="5028530"/>
            <a:ext cx="1474710" cy="1327820"/>
          </a:xfrm>
          <a:prstGeom prst="rect">
            <a:avLst/>
          </a:prstGeom>
        </p:spPr>
      </p:pic>
      <p:pic>
        <p:nvPicPr>
          <p:cNvPr id="7" name="Picture 6" descr="Light-Blue-Casacade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667773" cy="1837780"/>
          </a:xfrm>
          <a:prstGeom prst="rect">
            <a:avLst/>
          </a:prstGeom>
        </p:spPr>
      </p:pic>
      <p:pic>
        <p:nvPicPr>
          <p:cNvPr id="11" name="Picture 10" descr="Trademark_Logo_Full_Color_PMS_WhiteB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522" y="5186871"/>
            <a:ext cx="2617038" cy="1250246"/>
          </a:xfrm>
          <a:prstGeom prst="rect">
            <a:avLst/>
          </a:prstGeom>
        </p:spPr>
      </p:pic>
      <p:pic>
        <p:nvPicPr>
          <p:cNvPr id="12" name="Picture 11" descr="Light-Blue-Casacade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1457" y="5028530"/>
            <a:ext cx="1474710" cy="1327820"/>
          </a:xfrm>
          <a:prstGeom prst="rect">
            <a:avLst/>
          </a:prstGeom>
        </p:spPr>
      </p:pic>
      <p:pic>
        <p:nvPicPr>
          <p:cNvPr id="13" name="Picture 12" descr="Light-Blue-Casacade.pn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667773" cy="183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02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MRDM - Delft3D - Alternatives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rademark_Logo_Full_Color_PMS_WhiteBG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  <p:pic>
        <p:nvPicPr>
          <p:cNvPr id="7" name="Picture 6" descr="Trademark_Logo_Full_Color_PMS_WhiteBG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69337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Chapter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MRDM - Delft3D - Alternatives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ademark_Logo_Full_Color_PMS_WhiteBG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  <p:pic>
        <p:nvPicPr>
          <p:cNvPr id="10" name="Picture 9" descr="White-Droplet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109362"/>
            <a:ext cx="587619" cy="14625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0"/>
            <a:ext cx="169337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rademark_Logo_Full_Color_PMS_WhiteBG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  <p:pic>
        <p:nvPicPr>
          <p:cNvPr id="13" name="Picture 12" descr="White-Droplets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109362"/>
            <a:ext cx="587619" cy="14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03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69337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Chapter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MRDM - Delft3D - Alternatives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rademark_Logo_Full_Color_PMS_WhiteBG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  <p:pic>
        <p:nvPicPr>
          <p:cNvPr id="10" name="Picture 9" descr="White-Droplet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109362"/>
            <a:ext cx="587619" cy="1462527"/>
          </a:xfrm>
          <a:prstGeom prst="rect">
            <a:avLst/>
          </a:prstGeom>
        </p:spPr>
      </p:pic>
      <p:pic>
        <p:nvPicPr>
          <p:cNvPr id="11" name="Picture 10" descr="LACoast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762158"/>
          </a:xfrm>
          <a:prstGeom prst="rect">
            <a:avLst/>
          </a:prstGeom>
        </p:spPr>
      </p:pic>
      <p:pic>
        <p:nvPicPr>
          <p:cNvPr id="4" name="Picture 3" descr="LACoast-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76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3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69337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Chapter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/>
              <a:t>MRDM - Delft3D - Alternatives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ademark_Logo_Full_Color_PMS_WhiteBG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  <p:pic>
        <p:nvPicPr>
          <p:cNvPr id="10" name="Picture 9" descr="White-Droplet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109362"/>
            <a:ext cx="587619" cy="1462527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-1" y="1"/>
            <a:ext cx="9144001" cy="3762158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0"/>
            <a:ext cx="169337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rademark_Logo_Full_Color_PMS_WhiteBG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  <p:pic>
        <p:nvPicPr>
          <p:cNvPr id="14" name="Picture 13" descr="White-Droplets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109362"/>
            <a:ext cx="587619" cy="14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12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MRDM - Delft3D - Alternatives</a:t>
            </a:r>
            <a:endParaRPr lang="en-US" dirty="0"/>
          </a:p>
        </p:txBody>
      </p:sp>
      <p:pic>
        <p:nvPicPr>
          <p:cNvPr id="9" name="Picture 8" descr="Trademark_Logo_Full_Color_PMS_WhiteBG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  <p:pic>
        <p:nvPicPr>
          <p:cNvPr id="10" name="Picture 9" descr="Trademark_Logo_Full_Color_PMS_WhiteBG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52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MRDM - Delft3D - Alternatives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Trademark_Logo_Full_Color_PMS_WhiteBG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  <p:pic>
        <p:nvPicPr>
          <p:cNvPr id="11" name="Picture 10" descr="Trademark_Logo_Full_Color_PMS_WhiteBG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96" y="6356350"/>
            <a:ext cx="615774" cy="3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8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MRDM - Delft3D - Alternatives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132883E-F7B3-B746-B092-06924464A9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61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59" r:id="rId15"/>
    <p:sldLayoutId id="2147483661" r:id="rId16"/>
    <p:sldLayoutId id="2147483662" r:id="rId1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b="1" i="0" kern="1200" cap="all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595C4D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595C4D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95C4D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95C4D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95C4D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jpg"/><Relationship Id="rId18" Type="http://schemas.openxmlformats.org/officeDocument/2006/relationships/image" Target="../media/image27.png"/><Relationship Id="rId26" Type="http://schemas.openxmlformats.org/officeDocument/2006/relationships/image" Target="../media/image35.jpeg"/><Relationship Id="rId39" Type="http://schemas.openxmlformats.org/officeDocument/2006/relationships/image" Target="../media/image48.png"/><Relationship Id="rId21" Type="http://schemas.openxmlformats.org/officeDocument/2006/relationships/image" Target="../media/image30.png"/><Relationship Id="rId34" Type="http://schemas.openxmlformats.org/officeDocument/2006/relationships/image" Target="../media/image43.png"/><Relationship Id="rId42" Type="http://schemas.openxmlformats.org/officeDocument/2006/relationships/image" Target="../media/image51.jpeg"/><Relationship Id="rId47" Type="http://schemas.openxmlformats.org/officeDocument/2006/relationships/image" Target="../media/image56.gif"/><Relationship Id="rId50" Type="http://schemas.openxmlformats.org/officeDocument/2006/relationships/image" Target="../media/image59.jpeg"/><Relationship Id="rId55" Type="http://schemas.openxmlformats.org/officeDocument/2006/relationships/image" Target="../media/image64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gif"/><Relationship Id="rId25" Type="http://schemas.openxmlformats.org/officeDocument/2006/relationships/image" Target="../media/image34.png"/><Relationship Id="rId33" Type="http://schemas.openxmlformats.org/officeDocument/2006/relationships/image" Target="../media/image42.png"/><Relationship Id="rId38" Type="http://schemas.openxmlformats.org/officeDocument/2006/relationships/image" Target="../media/image47.jpeg"/><Relationship Id="rId46" Type="http://schemas.openxmlformats.org/officeDocument/2006/relationships/image" Target="../media/image55.jpeg"/><Relationship Id="rId59" Type="http://schemas.openxmlformats.org/officeDocument/2006/relationships/image" Target="../media/image68.jpe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gif"/><Relationship Id="rId29" Type="http://schemas.openxmlformats.org/officeDocument/2006/relationships/image" Target="../media/image38.png"/><Relationship Id="rId41" Type="http://schemas.openxmlformats.org/officeDocument/2006/relationships/image" Target="../media/image50.jpeg"/><Relationship Id="rId54" Type="http://schemas.openxmlformats.org/officeDocument/2006/relationships/image" Target="../media/image63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11" Type="http://schemas.openxmlformats.org/officeDocument/2006/relationships/image" Target="../media/image20.gif"/><Relationship Id="rId24" Type="http://schemas.openxmlformats.org/officeDocument/2006/relationships/image" Target="../media/image33.png"/><Relationship Id="rId32" Type="http://schemas.openxmlformats.org/officeDocument/2006/relationships/image" Target="../media/image41.jpeg"/><Relationship Id="rId37" Type="http://schemas.openxmlformats.org/officeDocument/2006/relationships/image" Target="../media/image46.jpeg"/><Relationship Id="rId40" Type="http://schemas.openxmlformats.org/officeDocument/2006/relationships/image" Target="../media/image49.png"/><Relationship Id="rId45" Type="http://schemas.openxmlformats.org/officeDocument/2006/relationships/image" Target="../media/image54.png"/><Relationship Id="rId53" Type="http://schemas.openxmlformats.org/officeDocument/2006/relationships/image" Target="../media/image62.jpeg"/><Relationship Id="rId58" Type="http://schemas.openxmlformats.org/officeDocument/2006/relationships/image" Target="../media/image67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jpeg"/><Relationship Id="rId28" Type="http://schemas.openxmlformats.org/officeDocument/2006/relationships/image" Target="../media/image37.png"/><Relationship Id="rId36" Type="http://schemas.openxmlformats.org/officeDocument/2006/relationships/image" Target="../media/image45.png"/><Relationship Id="rId49" Type="http://schemas.openxmlformats.org/officeDocument/2006/relationships/image" Target="../media/image58.jpeg"/><Relationship Id="rId57" Type="http://schemas.openxmlformats.org/officeDocument/2006/relationships/image" Target="../media/image66.gif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40.jpeg"/><Relationship Id="rId44" Type="http://schemas.openxmlformats.org/officeDocument/2006/relationships/image" Target="../media/image53.jpeg"/><Relationship Id="rId52" Type="http://schemas.openxmlformats.org/officeDocument/2006/relationships/image" Target="../media/image61.png"/><Relationship Id="rId60" Type="http://schemas.openxmlformats.org/officeDocument/2006/relationships/image" Target="../media/image6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jpeg"/><Relationship Id="rId35" Type="http://schemas.openxmlformats.org/officeDocument/2006/relationships/image" Target="../media/image44.jpeg"/><Relationship Id="rId43" Type="http://schemas.openxmlformats.org/officeDocument/2006/relationships/image" Target="../media/image52.png"/><Relationship Id="rId48" Type="http://schemas.openxmlformats.org/officeDocument/2006/relationships/image" Target="../media/image57.png"/><Relationship Id="rId56" Type="http://schemas.openxmlformats.org/officeDocument/2006/relationships/image" Target="../media/image65.png"/><Relationship Id="rId8" Type="http://schemas.openxmlformats.org/officeDocument/2006/relationships/image" Target="../media/image17.png"/><Relationship Id="rId51" Type="http://schemas.openxmlformats.org/officeDocument/2006/relationships/image" Target="../media/image60.jpe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water Institute </a:t>
            </a:r>
            <a:br>
              <a:rPr lang="en-US" dirty="0"/>
            </a:br>
            <a:r>
              <a:rPr lang="en-US" dirty="0"/>
              <a:t>of the Gulf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Nick Speyrer</a:t>
            </a:r>
          </a:p>
          <a:p>
            <a:r>
              <a:rPr lang="en-US" dirty="0"/>
              <a:t>August 5, 2016</a:t>
            </a:r>
          </a:p>
        </p:txBody>
      </p:sp>
    </p:spTree>
    <p:extLst>
      <p:ext uri="{BB962C8B-B14F-4D97-AF65-F5344CB8AC3E}">
        <p14:creationId xmlns:p14="http://schemas.microsoft.com/office/powerpoint/2010/main" val="4261365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274638"/>
            <a:ext cx="8993187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dirty="0">
                <a:ea typeface="+mj-ea"/>
              </a:rPr>
              <a:t>Integrated Decision Support:</a:t>
            </a:r>
            <a:br>
              <a:rPr lang="en-US" sz="3000" dirty="0">
                <a:ea typeface="+mj-ea"/>
              </a:rPr>
            </a:br>
            <a:r>
              <a:rPr lang="en-US" sz="3000" dirty="0">
                <a:ea typeface="+mj-ea"/>
              </a:rPr>
              <a:t>Real-Time Monitoring and Modeling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290888" y="3816350"/>
            <a:ext cx="3986212" cy="666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/>
          </a:p>
        </p:txBody>
      </p:sp>
      <p:pic>
        <p:nvPicPr>
          <p:cNvPr id="9" name="Picture 8"/>
          <p:cNvPicPr>
            <a:picLocks/>
          </p:cNvPicPr>
          <p:nvPr/>
        </p:nvPicPr>
        <p:blipFill rotWithShape="1">
          <a:blip r:embed="rId2"/>
          <a:srcRect l="3787" t="4678" r="53803" b="6538"/>
          <a:stretch/>
        </p:blipFill>
        <p:spPr>
          <a:xfrm>
            <a:off x="805275" y="1417638"/>
            <a:ext cx="7525512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19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26"/>
          <p:cNvSpPr/>
          <p:nvPr/>
        </p:nvSpPr>
        <p:spPr>
          <a:xfrm>
            <a:off x="5281127" y="1417638"/>
            <a:ext cx="3331028" cy="4805880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Supporting Innovation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Programs and Support</a:t>
            </a:r>
          </a:p>
          <a:p>
            <a:pPr lvl="1"/>
            <a:r>
              <a:rPr lang="en-US" dirty="0"/>
              <a:t>Coastal Innovation Partnership Program</a:t>
            </a:r>
          </a:p>
          <a:p>
            <a:pPr lvl="1"/>
            <a:r>
              <a:rPr lang="en-US" dirty="0"/>
              <a:t>Applied Research and Technical Support Capabilities</a:t>
            </a:r>
          </a:p>
          <a:p>
            <a:pPr lvl="1"/>
            <a:r>
              <a:rPr lang="en-US" dirty="0"/>
              <a:t>Center of Excellence Research Program</a:t>
            </a:r>
          </a:p>
          <a:p>
            <a:pPr lvl="1"/>
            <a:r>
              <a:rPr lang="en-US" dirty="0"/>
              <a:t>CPRA Applied Research Program</a:t>
            </a:r>
          </a:p>
          <a:p>
            <a:pPr lvl="1"/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131399"/>
              </p:ext>
            </p:extLst>
          </p:nvPr>
        </p:nvGraphicFramePr>
        <p:xfrm>
          <a:off x="7311359" y="1600200"/>
          <a:ext cx="780288" cy="44531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80288">
                  <a:extLst>
                    <a:ext uri="{9D8B030D-6E8A-4147-A177-3AD203B41FA5}">
                      <a16:colId xmlns:a16="http://schemas.microsoft.com/office/drawing/2014/main" val="675107833"/>
                    </a:ext>
                  </a:extLst>
                </a:gridCol>
              </a:tblGrid>
              <a:tr h="4453128">
                <a:tc>
                  <a:txBody>
                    <a:bodyPr/>
                    <a:lstStyle/>
                    <a:p>
                      <a:pPr algn="ctr">
                        <a:spcBef>
                          <a:spcPts val="1500"/>
                        </a:spcBef>
                      </a:pPr>
                      <a:r>
                        <a:rPr lang="en-US" sz="2000" b="1" dirty="0"/>
                        <a:t>TRL 9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TRL 8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TRL 7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TRL 6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TRL 5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TRL 4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TRL 3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TRL 2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TRL 1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51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6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96390193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501220" y="5296233"/>
            <a:ext cx="181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Basic Technology Research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01220" y="4570165"/>
            <a:ext cx="181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Research to Prove Feasibility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01220" y="3844097"/>
            <a:ext cx="181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Technology Development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1220" y="3118029"/>
            <a:ext cx="181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Technology Demonstration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01220" y="2391961"/>
            <a:ext cx="181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System/Subsystem Development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01220" y="1665893"/>
            <a:ext cx="181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System Test, Launch &amp; Operations</a:t>
            </a:r>
          </a:p>
        </p:txBody>
      </p:sp>
    </p:spTree>
    <p:extLst>
      <p:ext uri="{BB962C8B-B14F-4D97-AF65-F5344CB8AC3E}">
        <p14:creationId xmlns:p14="http://schemas.microsoft.com/office/powerpoint/2010/main" val="2976796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Center of Excellence</a:t>
            </a:r>
          </a:p>
        </p:txBody>
      </p:sp>
      <p:pic>
        <p:nvPicPr>
          <p:cNvPr id="4200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61" y="2580234"/>
            <a:ext cx="3890310" cy="236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47" y="1823358"/>
            <a:ext cx="318516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42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Water Campus</a:t>
            </a:r>
            <a:endParaRPr lang="en-US" dirty="0"/>
          </a:p>
        </p:txBody>
      </p:sp>
      <p:pic>
        <p:nvPicPr>
          <p:cNvPr id="2052" name="Picture 4" descr="WaterCampus RMC Render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0" b="19716"/>
          <a:stretch/>
        </p:blipFill>
        <p:spPr bwMode="auto">
          <a:xfrm>
            <a:off x="0" y="4249603"/>
            <a:ext cx="9144000" cy="183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434"/>
            <a:ext cx="9144000" cy="274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40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38" y="274638"/>
            <a:ext cx="898366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Beyond Louisiana’s Borders</a:t>
            </a:r>
          </a:p>
        </p:txBody>
      </p:sp>
      <p:pic>
        <p:nvPicPr>
          <p:cNvPr id="26626" name="Picture 2" descr="O:\Planning, Communications, and Outreach\Photo Library\Myanmar\Denise Reed and Paul Harrison with the BMF Delta scoping team Setsan vil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144588"/>
            <a:ext cx="338931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IMG_22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1152525"/>
            <a:ext cx="33528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 descr="C:\Users\Nick\AppData\Local\Microsoft\Windows\Temporary Internet Files\Content.Outlook\BPJ2IMD0\IMG_06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3614738"/>
            <a:ext cx="33528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C:\Users\Nick\AppData\Local\Microsoft\Windows\Temporary Internet Files\Content.Outlook\BPJ2IMD0\IMG_06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3614738"/>
            <a:ext cx="3389313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712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693" y="4105046"/>
            <a:ext cx="1644270" cy="109618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Nick Speyrer</a:t>
            </a:r>
            <a:br>
              <a:rPr lang="en-US" sz="2000" dirty="0"/>
            </a:br>
            <a:r>
              <a:rPr lang="en-US" sz="2000" dirty="0"/>
              <a:t>nspeyrer@thewaterinstitute.org</a:t>
            </a:r>
          </a:p>
        </p:txBody>
      </p:sp>
    </p:spTree>
    <p:extLst>
      <p:ext uri="{BB962C8B-B14F-4D97-AF65-F5344CB8AC3E}">
        <p14:creationId xmlns:p14="http://schemas.microsoft.com/office/powerpoint/2010/main" val="1070333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About Us</a:t>
            </a:r>
          </a:p>
        </p:txBody>
      </p:sp>
      <p:pic>
        <p:nvPicPr>
          <p:cNvPr id="2048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4406900"/>
            <a:ext cx="34448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863600" y="374650"/>
            <a:ext cx="8280400" cy="3886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+mn-ea"/>
                <a:cs typeface="+mn-cs"/>
              </a:rPr>
              <a:t>The Water Institute of the Gulf is the Center of Excellence and a </a:t>
            </a:r>
            <a:r>
              <a:rPr lang="en-US" sz="2800" b="1" dirty="0">
                <a:solidFill>
                  <a:schemeClr val="accent6"/>
                </a:solidFill>
                <a:ea typeface="+mn-ea"/>
                <a:cs typeface="+mn-cs"/>
              </a:rPr>
              <a:t>not-for-profit, independent</a:t>
            </a:r>
            <a:r>
              <a:rPr lang="en-US" sz="2800" dirty="0">
                <a:ea typeface="+mn-ea"/>
                <a:cs typeface="+mn-cs"/>
              </a:rPr>
              <a:t> research and technical services resource for resilient coasts and sustainable water systems worldwide.  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+mn-ea"/>
                <a:cs typeface="+mn-cs"/>
              </a:rPr>
              <a:t>The work of the Institute helps ensure </a:t>
            </a:r>
            <a:r>
              <a:rPr lang="en-US" sz="2800" b="1" dirty="0">
                <a:solidFill>
                  <a:schemeClr val="accent6"/>
                </a:solidFill>
                <a:ea typeface="+mn-ea"/>
                <a:cs typeface="+mn-cs"/>
              </a:rPr>
              <a:t>livable communities </a:t>
            </a:r>
            <a:r>
              <a:rPr lang="en-US" sz="2800" dirty="0">
                <a:ea typeface="+mn-ea"/>
                <a:cs typeface="+mn-cs"/>
              </a:rPr>
              <a:t>and a </a:t>
            </a:r>
            <a:r>
              <a:rPr lang="en-US" sz="2800" b="1" dirty="0">
                <a:solidFill>
                  <a:schemeClr val="accent6"/>
                </a:solidFill>
                <a:ea typeface="+mn-ea"/>
                <a:cs typeface="+mn-cs"/>
              </a:rPr>
              <a:t>thriving economy and environment</a:t>
            </a:r>
            <a:r>
              <a:rPr lang="en-US" sz="2800" dirty="0"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70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LACoast-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25" b="25221"/>
          <a:stretch/>
        </p:blipFill>
        <p:spPr bwMode="auto">
          <a:xfrm>
            <a:off x="0" y="3595808"/>
            <a:ext cx="9144000" cy="253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3000" dirty="0"/>
              <a:t>To bring an </a:t>
            </a:r>
            <a:r>
              <a:rPr lang="en-US" sz="3000" b="1" dirty="0">
                <a:solidFill>
                  <a:schemeClr val="accent6"/>
                </a:solidFill>
                <a:ea typeface="+mn-ea"/>
                <a:cs typeface="+mn-cs"/>
              </a:rPr>
              <a:t>interdisciplinary approach </a:t>
            </a:r>
            <a:r>
              <a:rPr lang="en-US" sz="3000" dirty="0"/>
              <a:t>to understanding the complex dynamics of </a:t>
            </a:r>
            <a:r>
              <a:rPr lang="en-US" sz="3000" b="1" dirty="0">
                <a:solidFill>
                  <a:schemeClr val="accent6"/>
                </a:solidFill>
                <a:ea typeface="+mn-ea"/>
                <a:cs typeface="+mn-cs"/>
              </a:rPr>
              <a:t>coastal, deltaic and water systems</a:t>
            </a:r>
            <a:r>
              <a:rPr lang="en-US" sz="3000" dirty="0"/>
              <a:t> and develop tools that can be applied to address </a:t>
            </a:r>
            <a:r>
              <a:rPr lang="en-US" sz="3000" b="1" dirty="0">
                <a:solidFill>
                  <a:schemeClr val="accent6"/>
                </a:solidFill>
                <a:ea typeface="+mn-ea"/>
                <a:cs typeface="+mn-cs"/>
              </a:rPr>
              <a:t>challenges facing society</a:t>
            </a:r>
            <a:r>
              <a:rPr lang="en-US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8592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68" y="274638"/>
            <a:ext cx="8896864" cy="1143000"/>
          </a:xfrm>
        </p:spPr>
        <p:txBody>
          <a:bodyPr>
            <a:normAutofit fontScale="90000"/>
          </a:bodyPr>
          <a:lstStyle/>
          <a:p>
            <a:r>
              <a:rPr lang="en-US"/>
              <a:t>A DIVERSE, WORLD-CLASS TEAM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MRDM - Delft3D - Alternatives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883E-F7B3-B746-B092-06924464A980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" y="6123008"/>
            <a:ext cx="9144001" cy="734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3" r="5238" b="4"/>
          <a:stretch/>
        </p:blipFill>
        <p:spPr>
          <a:xfrm>
            <a:off x="-1" y="274638"/>
            <a:ext cx="9144001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59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68" y="274638"/>
            <a:ext cx="8896864" cy="1143000"/>
          </a:xfrm>
        </p:spPr>
        <p:txBody>
          <a:bodyPr>
            <a:normAutofit/>
          </a:bodyPr>
          <a:lstStyle/>
          <a:p>
            <a:r>
              <a:rPr lang="en-US" dirty="0"/>
              <a:t>Experienced Partners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18" y="1118567"/>
            <a:ext cx="696220" cy="696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1" y="1331015"/>
            <a:ext cx="896881" cy="31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8160" y="1317341"/>
            <a:ext cx="1107450" cy="340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287" y="1354494"/>
            <a:ext cx="1095175" cy="293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1745" y="1299758"/>
            <a:ext cx="1060716" cy="402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553" y="1261854"/>
            <a:ext cx="709355" cy="3925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754" y="1212116"/>
            <a:ext cx="710815" cy="462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506" y="1270114"/>
            <a:ext cx="895843" cy="372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738" y="1916160"/>
            <a:ext cx="822934" cy="3557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837" y="1909116"/>
            <a:ext cx="1044424" cy="3899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186" y="1933491"/>
            <a:ext cx="1166318" cy="3011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934" y="1733969"/>
            <a:ext cx="851692" cy="6672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585" y="1796944"/>
            <a:ext cx="665064" cy="6312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7841" y="1874187"/>
            <a:ext cx="1002774" cy="5852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44" b="36661"/>
          <a:stretch/>
        </p:blipFill>
        <p:spPr>
          <a:xfrm>
            <a:off x="7800398" y="1909116"/>
            <a:ext cx="1234522" cy="3381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618" y="1815961"/>
            <a:ext cx="638145" cy="6365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46" y="2429292"/>
            <a:ext cx="688167" cy="6881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70" b="7757"/>
          <a:stretch/>
        </p:blipFill>
        <p:spPr>
          <a:xfrm>
            <a:off x="1234125" y="2397175"/>
            <a:ext cx="797604" cy="6251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318" y="2591322"/>
            <a:ext cx="1037278" cy="3971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785" y="2555694"/>
            <a:ext cx="917847" cy="438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370" y="2609850"/>
            <a:ext cx="1245330" cy="3178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569" y="2598470"/>
            <a:ext cx="1045837" cy="3864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437" y="2562477"/>
            <a:ext cx="1038773" cy="3687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48" y="3232003"/>
            <a:ext cx="998375" cy="5241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7288" y="3236466"/>
            <a:ext cx="776484" cy="39971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774" y="3076176"/>
            <a:ext cx="691221" cy="6912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540" y="3152182"/>
            <a:ext cx="640924" cy="42311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8192" y="3269576"/>
            <a:ext cx="1543805" cy="35626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863" y="3155940"/>
            <a:ext cx="828305" cy="58391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852" y="3147616"/>
            <a:ext cx="743359" cy="51174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2679" y="3190516"/>
            <a:ext cx="873842" cy="4106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487" y="3291805"/>
            <a:ext cx="874754" cy="23073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489" y="4006696"/>
            <a:ext cx="1043155" cy="3844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540" y="3866823"/>
            <a:ext cx="639605" cy="6306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44" y="3964782"/>
            <a:ext cx="1056139" cy="38049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041" y="3847026"/>
            <a:ext cx="601386" cy="60097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349" y="3877945"/>
            <a:ext cx="608379" cy="6083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584" y="3905209"/>
            <a:ext cx="1081424" cy="4129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240" y="3837348"/>
            <a:ext cx="667843" cy="67170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763" y="3959605"/>
            <a:ext cx="939154" cy="4225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762" y="3784965"/>
            <a:ext cx="696932" cy="7240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85" y="4705213"/>
            <a:ext cx="472852" cy="4728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821" y="4625344"/>
            <a:ext cx="654235" cy="58407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228" y="4809808"/>
            <a:ext cx="708582" cy="35429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808" y="4733344"/>
            <a:ext cx="1052786" cy="40590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998" y="4771476"/>
            <a:ext cx="904658" cy="38771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671" y="4676697"/>
            <a:ext cx="632825" cy="6328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566" y="4698390"/>
            <a:ext cx="662659" cy="66265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1293" y="4688000"/>
            <a:ext cx="646034" cy="64447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976" y="4759463"/>
            <a:ext cx="930297" cy="6791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6" y="5465644"/>
            <a:ext cx="672577" cy="67257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077" y="4880189"/>
            <a:ext cx="1200517" cy="30213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66" y="5604530"/>
            <a:ext cx="645894" cy="45468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275" y="5648835"/>
            <a:ext cx="931735" cy="34247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012" y="5602744"/>
            <a:ext cx="1034414" cy="29941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054" y="5622360"/>
            <a:ext cx="878058" cy="41902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649" y="5617267"/>
            <a:ext cx="762728" cy="47905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626" y="5762050"/>
            <a:ext cx="1075451" cy="29827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463" y="5647845"/>
            <a:ext cx="1093779" cy="46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29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34881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Suite of Services</a:t>
            </a:r>
            <a:endParaRPr lang="en-US" dirty="0"/>
          </a:p>
        </p:txBody>
      </p:sp>
      <p:pic>
        <p:nvPicPr>
          <p:cNvPr id="11" name="Content Placeholder 6" descr="Applied_Research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560443"/>
            <a:ext cx="4038600" cy="4525963"/>
          </a:xfrm>
        </p:spPr>
      </p:pic>
      <p:pic>
        <p:nvPicPr>
          <p:cNvPr id="12" name="Content Placeholder 7" descr="TechSupp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560443"/>
            <a:ext cx="4038600" cy="4525963"/>
          </a:xfrm>
          <a:prstGeom prst="rect">
            <a:avLst/>
          </a:prstGeom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57200" y="1560443"/>
            <a:ext cx="3382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1"/>
                </a:solidFill>
              </a:rPr>
              <a:t>Applied Research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4648200" y="1560443"/>
            <a:ext cx="3459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</a:rPr>
              <a:t>Technical Support</a:t>
            </a:r>
          </a:p>
        </p:txBody>
      </p:sp>
      <p:sp>
        <p:nvSpPr>
          <p:cNvPr id="15" name="Content Placeholder 5"/>
          <p:cNvSpPr txBox="1">
            <a:spLocks/>
          </p:cNvSpPr>
          <p:nvPr/>
        </p:nvSpPr>
        <p:spPr bwMode="auto">
          <a:xfrm>
            <a:off x="457200" y="2257356"/>
            <a:ext cx="4041775" cy="382905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altLang="en-US" sz="2000" b="1" dirty="0"/>
              <a:t>Field Investigations</a:t>
            </a:r>
          </a:p>
          <a:p>
            <a:pPr eaLnBrk="1" hangingPunct="1"/>
            <a:r>
              <a:rPr lang="en-US" altLang="en-US" sz="2000" b="1" dirty="0"/>
              <a:t>Real-time sensor data collection and monitoring design</a:t>
            </a:r>
          </a:p>
          <a:p>
            <a:r>
              <a:rPr lang="en-US" altLang="en-US" sz="2000" b="1" dirty="0"/>
              <a:t>Integrated natural systems modeling</a:t>
            </a:r>
          </a:p>
          <a:p>
            <a:r>
              <a:rPr lang="en-US" altLang="en-US" sz="2000" b="1" dirty="0"/>
              <a:t>Analytics and integrated decision support</a:t>
            </a:r>
          </a:p>
          <a:p>
            <a:r>
              <a:rPr lang="en-US" altLang="en-US" sz="2000" b="1" dirty="0"/>
              <a:t>Spatial analysis of socioeconomic and ecosystem change</a:t>
            </a:r>
          </a:p>
        </p:txBody>
      </p:sp>
      <p:sp>
        <p:nvSpPr>
          <p:cNvPr id="16" name="Content Placeholder 5"/>
          <p:cNvSpPr txBox="1">
            <a:spLocks/>
          </p:cNvSpPr>
          <p:nvPr/>
        </p:nvSpPr>
        <p:spPr bwMode="auto">
          <a:xfrm>
            <a:off x="4648200" y="2257356"/>
            <a:ext cx="4041775" cy="382905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595C4D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altLang="en-US" sz="2000" b="1" dirty="0"/>
              <a:t>Independent technical expert review</a:t>
            </a:r>
          </a:p>
          <a:p>
            <a:r>
              <a:rPr lang="en-US" altLang="en-US" sz="2000" b="1" dirty="0"/>
              <a:t>Expert opinion and advisement</a:t>
            </a:r>
          </a:p>
        </p:txBody>
      </p:sp>
    </p:spTree>
    <p:extLst>
      <p:ext uri="{BB962C8B-B14F-4D97-AF65-F5344CB8AC3E}">
        <p14:creationId xmlns:p14="http://schemas.microsoft.com/office/powerpoint/2010/main" val="144409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Specific expertise at </a:t>
            </a:r>
            <a:br>
              <a:rPr lang="en-US" dirty="0"/>
            </a:br>
            <a:r>
              <a:rPr lang="en-US" dirty="0"/>
              <a:t>the Water Institute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90288" cy="477316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Synthesizing </a:t>
            </a:r>
            <a:r>
              <a:rPr lang="en-US" dirty="0" err="1"/>
              <a:t>coastwide</a:t>
            </a:r>
            <a:r>
              <a:rPr lang="en-US" dirty="0"/>
              <a:t> and local trends in infrastructure</a:t>
            </a:r>
          </a:p>
          <a:p>
            <a:r>
              <a:rPr lang="en-US" dirty="0"/>
              <a:t>Deploying a wide range of boat-based and fixed-station observational studies of riverine, deltaic, coastal, and offshore environments</a:t>
            </a:r>
          </a:p>
          <a:p>
            <a:r>
              <a:rPr lang="en-US" dirty="0"/>
              <a:t>Linking physical, ecological and societal aspects of coastal change</a:t>
            </a:r>
          </a:p>
          <a:p>
            <a:r>
              <a:rPr lang="en-US" dirty="0" err="1"/>
              <a:t>Coastwide</a:t>
            </a:r>
            <a:r>
              <a:rPr lang="en-US" dirty="0"/>
              <a:t> modeling of landscape change </a:t>
            </a:r>
          </a:p>
          <a:p>
            <a:r>
              <a:rPr lang="en-US" dirty="0"/>
              <a:t>Detailed sediment, water, biological process model </a:t>
            </a:r>
          </a:p>
          <a:p>
            <a:r>
              <a:rPr lang="en-US" dirty="0"/>
              <a:t>Local modeling of structures and protective actions, including green infrastructure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28"/>
          <a:stretch/>
        </p:blipFill>
        <p:spPr>
          <a:xfrm>
            <a:off x="5153599" y="1600200"/>
            <a:ext cx="322897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30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428750"/>
            <a:ext cx="7239000" cy="542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AN integrated approach to solving </a:t>
            </a:r>
            <a:br>
              <a:rPr lang="en-US" sz="2400" dirty="0"/>
            </a:br>
            <a:r>
              <a:rPr lang="en-US" sz="2400" dirty="0"/>
              <a:t>the challenges of Coastal Louisiana </a:t>
            </a:r>
            <a:br>
              <a:rPr lang="en-US" sz="2400" dirty="0"/>
            </a:br>
            <a:r>
              <a:rPr lang="en-US" sz="2400" dirty="0"/>
              <a:t>and the Mississippi river delta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371600" y="200977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3675063"/>
            <a:ext cx="1371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89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ea typeface="+mj-ea"/>
              </a:rPr>
              <a:t>Linking Knowledge to Action:</a:t>
            </a:r>
            <a:br>
              <a:rPr lang="en-US" sz="2800" dirty="0">
                <a:ea typeface="+mj-ea"/>
              </a:rPr>
            </a:br>
            <a:r>
              <a:rPr lang="en-US" sz="2400" dirty="0">
                <a:ea typeface="+mj-ea"/>
              </a:rPr>
              <a:t>The Institute’s Role in Louisiana Coastal Protection and Restoration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5" r="11275"/>
          <a:stretch>
            <a:fillRect/>
          </a:stretch>
        </p:blipFill>
        <p:spPr>
          <a:xfrm>
            <a:off x="241197" y="1417638"/>
            <a:ext cx="5146675" cy="4892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289550" y="1708150"/>
            <a:ext cx="377825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95C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accent1"/>
                </a:solidFill>
              </a:rPr>
              <a:t>PROJECT EXAMPLES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Master Plan Model Development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Coastal</a:t>
            </a:r>
            <a:r>
              <a:rPr lang="en-US" dirty="0"/>
              <a:t> Louisiana Model Tool Development: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Land Building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Fisheries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Nutrients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Sediment Diversion Project Planning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Coastal Monitoring Framework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Louisiana Coastal Atlas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Water Resource Assessment</a:t>
            </a:r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137422"/>
      </p:ext>
    </p:extLst>
  </p:cSld>
  <p:clrMapOvr>
    <a:masterClrMapping/>
  </p:clrMapOvr>
</p:sld>
</file>

<file path=ppt/theme/theme1.xml><?xml version="1.0" encoding="utf-8"?>
<a:theme xmlns:a="http://schemas.openxmlformats.org/drawingml/2006/main" name="WaterInst_PPT Template">
  <a:themeElements>
    <a:clrScheme name="Water Institute">
      <a:dk1>
        <a:srgbClr val="595C4D"/>
      </a:dk1>
      <a:lt1>
        <a:sysClr val="window" lastClr="FFFFFF"/>
      </a:lt1>
      <a:dk2>
        <a:srgbClr val="598D97"/>
      </a:dk2>
      <a:lt2>
        <a:srgbClr val="C5E3E8"/>
      </a:lt2>
      <a:accent1>
        <a:srgbClr val="516B44"/>
      </a:accent1>
      <a:accent2>
        <a:srgbClr val="5E7957"/>
      </a:accent2>
      <a:accent3>
        <a:srgbClr val="5D8C77"/>
      </a:accent3>
      <a:accent4>
        <a:srgbClr val="679591"/>
      </a:accent4>
      <a:accent5>
        <a:srgbClr val="141313"/>
      </a:accent5>
      <a:accent6>
        <a:srgbClr val="007EB3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aterInst_PPT Template" id="{40B0A96E-D110-46D3-9EB2-676B9F384677}" vid="{F1165627-A4E9-4F9F-BFD1-858ECB3FFB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4551</TotalTime>
  <Words>537</Words>
  <Application>Microsoft Office PowerPoint</Application>
  <PresentationFormat>On-screen Show (4:3)</PresentationFormat>
  <Paragraphs>98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ＭＳ Ｐゴシック</vt:lpstr>
      <vt:lpstr>Arial</vt:lpstr>
      <vt:lpstr>Arial Black</vt:lpstr>
      <vt:lpstr>Arial Narrow</vt:lpstr>
      <vt:lpstr>Calibri</vt:lpstr>
      <vt:lpstr>WaterInst_PPT Template</vt:lpstr>
      <vt:lpstr>The water Institute  of the Gulf</vt:lpstr>
      <vt:lpstr>About Us</vt:lpstr>
      <vt:lpstr>Our Goal</vt:lpstr>
      <vt:lpstr>A DIVERSE, WORLD-CLASS TEAM</vt:lpstr>
      <vt:lpstr>Experienced Partners</vt:lpstr>
      <vt:lpstr>Suite of Services</vt:lpstr>
      <vt:lpstr>Specific expertise at  the Water Institute</vt:lpstr>
      <vt:lpstr>AN integrated approach to solving  the challenges of Coastal Louisiana  and the Mississippi river delta</vt:lpstr>
      <vt:lpstr>Linking Knowledge to Action: The Institute’s Role in Louisiana Coastal Protection and Restoration</vt:lpstr>
      <vt:lpstr>Integrated Decision Support: Real-Time Monitoring and Modeling</vt:lpstr>
      <vt:lpstr>Supporting Innovation </vt:lpstr>
      <vt:lpstr>Center of Excellence</vt:lpstr>
      <vt:lpstr>Water Campus</vt:lpstr>
      <vt:lpstr>Beyond Louisiana’s Borders</vt:lpstr>
      <vt:lpstr>PowerPoint Presentation</vt:lpstr>
    </vt:vector>
  </TitlesOfParts>
  <Company>Emergent Method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TO27: Basin-Wide  Model Development</dc:title>
  <dc:creator>Melissa Baustian</dc:creator>
  <cp:lastModifiedBy>nguess@nvisionsolutions.com</cp:lastModifiedBy>
  <cp:revision>483</cp:revision>
  <cp:lastPrinted>2015-04-16T21:31:15Z</cp:lastPrinted>
  <dcterms:created xsi:type="dcterms:W3CDTF">2015-04-13T18:31:03Z</dcterms:created>
  <dcterms:modified xsi:type="dcterms:W3CDTF">2017-06-20T15:27:36Z</dcterms:modified>
</cp:coreProperties>
</file>